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Muller" panose="020B0604020202020204" charset="0"/>
      <p:regular r:id="rId36"/>
    </p:embeddedFont>
    <p:embeddedFont>
      <p:font typeface="Muller Bold" panose="020B0604020202020204" charset="0"/>
      <p:regular r:id="rId37"/>
    </p:embeddedFont>
    <p:embeddedFont>
      <p:font typeface="Open Sans" panose="020B0606030504020204" pitchFamily="34" charset="0"/>
      <p:regular r:id="rId38"/>
    </p:embeddedFont>
    <p:embeddedFont>
      <p:font typeface="Open Sa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99602" y="2689845"/>
            <a:ext cx="4860657" cy="656845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32600" y="367388"/>
            <a:ext cx="3765042" cy="4114800"/>
          </a:xfrm>
          <a:prstGeom prst="rect">
            <a:avLst/>
          </a:prstGeom>
        </p:spPr>
      </p:pic>
      <p:sp>
        <p:nvSpPr>
          <p:cNvPr id="4" name="TextBox 4"/>
          <p:cNvSpPr txBox="1"/>
          <p:nvPr/>
        </p:nvSpPr>
        <p:spPr>
          <a:xfrm>
            <a:off x="858246" y="7200900"/>
            <a:ext cx="8260117" cy="2482385"/>
          </a:xfrm>
          <a:prstGeom prst="rect">
            <a:avLst/>
          </a:prstGeom>
        </p:spPr>
        <p:txBody>
          <a:bodyPr lIns="0" tIns="0" rIns="0" bIns="0" rtlCol="0" anchor="t">
            <a:spAutoFit/>
          </a:bodyPr>
          <a:lstStyle/>
          <a:p>
            <a:pPr>
              <a:lnSpc>
                <a:spcPts val="6537"/>
              </a:lnSpc>
            </a:pPr>
            <a:r>
              <a:rPr lang="en-US" sz="5448">
                <a:solidFill>
                  <a:srgbClr val="2A2A2A"/>
                </a:solidFill>
                <a:latin typeface="Open Sans Bold"/>
              </a:rPr>
              <a:t>Andrew Ieong</a:t>
            </a:r>
          </a:p>
          <a:p>
            <a:pPr>
              <a:lnSpc>
                <a:spcPts val="6537"/>
              </a:lnSpc>
            </a:pPr>
            <a:r>
              <a:rPr lang="en-US" sz="5448">
                <a:solidFill>
                  <a:srgbClr val="2A2A2A"/>
                </a:solidFill>
                <a:latin typeface="Open Sans Bold"/>
              </a:rPr>
              <a:t>Joanne Mannuella</a:t>
            </a:r>
          </a:p>
          <a:p>
            <a:pPr>
              <a:lnSpc>
                <a:spcPts val="6537"/>
              </a:lnSpc>
            </a:pPr>
            <a:r>
              <a:rPr lang="en-US" sz="5448">
                <a:solidFill>
                  <a:srgbClr val="2A2A2A"/>
                </a:solidFill>
                <a:latin typeface="Open Sans Bold"/>
              </a:rPr>
              <a:t>Suraj Shrestha</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6401" y="5143500"/>
            <a:ext cx="4297441" cy="4114800"/>
          </a:xfrm>
          <a:prstGeom prst="rect">
            <a:avLst/>
          </a:prstGeom>
        </p:spPr>
      </p:pic>
      <p:sp>
        <p:nvSpPr>
          <p:cNvPr id="6" name="TextBox 6"/>
          <p:cNvSpPr txBox="1"/>
          <p:nvPr/>
        </p:nvSpPr>
        <p:spPr>
          <a:xfrm>
            <a:off x="858246" y="307576"/>
            <a:ext cx="7723934" cy="5666496"/>
          </a:xfrm>
          <a:prstGeom prst="rect">
            <a:avLst/>
          </a:prstGeom>
        </p:spPr>
        <p:txBody>
          <a:bodyPr lIns="0" tIns="0" rIns="0" bIns="0" rtlCol="0" anchor="t">
            <a:spAutoFit/>
          </a:bodyPr>
          <a:lstStyle/>
          <a:p>
            <a:pPr>
              <a:lnSpc>
                <a:spcPts val="8382"/>
              </a:lnSpc>
            </a:pPr>
            <a:r>
              <a:rPr lang="en-US" sz="8823">
                <a:solidFill>
                  <a:srgbClr val="2A2A2A"/>
                </a:solidFill>
                <a:latin typeface="Muller Bold"/>
              </a:rPr>
              <a:t>Credit Card Fraud Detection Machine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69" t="12614" r="11390" b="33743"/>
          <a:stretch>
            <a:fillRect/>
          </a:stretch>
        </p:blipFill>
        <p:spPr>
          <a:xfrm>
            <a:off x="774926" y="1581393"/>
            <a:ext cx="6673006" cy="5395524"/>
          </a:xfrm>
          <a:prstGeom prst="rect">
            <a:avLst/>
          </a:prstGeom>
        </p:spPr>
      </p:pic>
      <p:pic>
        <p:nvPicPr>
          <p:cNvPr id="3" name="Picture 3"/>
          <p:cNvPicPr>
            <a:picLocks noChangeAspect="1"/>
          </p:cNvPicPr>
          <p:nvPr/>
        </p:nvPicPr>
        <p:blipFill>
          <a:blip r:embed="rId3"/>
          <a:srcRect l="68079" t="15752" r="1876" b="72486"/>
          <a:stretch>
            <a:fillRect/>
          </a:stretch>
        </p:blipFill>
        <p:spPr>
          <a:xfrm>
            <a:off x="8740278" y="2571342"/>
            <a:ext cx="9274257" cy="1167802"/>
          </a:xfrm>
          <a:prstGeom prst="rect">
            <a:avLst/>
          </a:prstGeom>
        </p:spPr>
      </p:pic>
      <p:sp>
        <p:nvSpPr>
          <p:cNvPr id="4" name="TextBox 4"/>
          <p:cNvSpPr txBox="1"/>
          <p:nvPr/>
        </p:nvSpPr>
        <p:spPr>
          <a:xfrm>
            <a:off x="774926" y="7195601"/>
            <a:ext cx="15485347" cy="3775075"/>
          </a:xfrm>
          <a:prstGeom prst="rect">
            <a:avLst/>
          </a:prstGeom>
        </p:spPr>
        <p:txBody>
          <a:bodyPr lIns="0" tIns="0" rIns="0" bIns="0" rtlCol="0" anchor="t">
            <a:spAutoFit/>
          </a:bodyPr>
          <a:lstStyle/>
          <a:p>
            <a:pPr algn="just">
              <a:lnSpc>
                <a:spcPts val="2659"/>
              </a:lnSpc>
            </a:pPr>
            <a:endParaRPr/>
          </a:p>
          <a:p>
            <a:pPr algn="just">
              <a:lnSpc>
                <a:spcPts val="2659"/>
              </a:lnSpc>
            </a:pPr>
            <a:r>
              <a:rPr lang="en-US" sz="2799">
                <a:solidFill>
                  <a:srgbClr val="039490"/>
                </a:solidFill>
                <a:latin typeface="Muller"/>
              </a:rPr>
              <a:t>Slicing the data by taking only Fraction of data after printing the info .</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Data frame consist of 1,296,675 rows and 23 columns.</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to run faster model we using 10 % of training data and 5 % of test data from original data frames.</a:t>
            </a: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p:txBody>
      </p:sp>
      <p:sp>
        <p:nvSpPr>
          <p:cNvPr id="5" name="TextBox 5"/>
          <p:cNvSpPr txBox="1"/>
          <p:nvPr/>
        </p:nvSpPr>
        <p:spPr>
          <a:xfrm>
            <a:off x="997604" y="197394"/>
            <a:ext cx="15485347" cy="1272729"/>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2. Slicing the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718"/>
          <a:stretch>
            <a:fillRect/>
          </a:stretch>
        </p:blipFill>
        <p:spPr>
          <a:xfrm>
            <a:off x="390721" y="2258310"/>
            <a:ext cx="8189014" cy="7440563"/>
          </a:xfrm>
          <a:prstGeom prst="rect">
            <a:avLst/>
          </a:prstGeom>
        </p:spPr>
      </p:pic>
      <p:pic>
        <p:nvPicPr>
          <p:cNvPr id="3" name="Picture 3"/>
          <p:cNvPicPr>
            <a:picLocks noChangeAspect="1"/>
          </p:cNvPicPr>
          <p:nvPr/>
        </p:nvPicPr>
        <p:blipFill>
          <a:blip r:embed="rId3"/>
          <a:srcRect l="41164" t="507" b="17595"/>
          <a:stretch>
            <a:fillRect/>
          </a:stretch>
        </p:blipFill>
        <p:spPr>
          <a:xfrm>
            <a:off x="9892652" y="5978592"/>
            <a:ext cx="5819630" cy="4029457"/>
          </a:xfrm>
          <a:prstGeom prst="rect">
            <a:avLst/>
          </a:prstGeom>
        </p:spPr>
      </p:pic>
      <p:sp>
        <p:nvSpPr>
          <p:cNvPr id="4" name="TextBox 4"/>
          <p:cNvSpPr txBox="1"/>
          <p:nvPr/>
        </p:nvSpPr>
        <p:spPr>
          <a:xfrm>
            <a:off x="10462111" y="60994"/>
            <a:ext cx="7476402" cy="5917598"/>
          </a:xfrm>
          <a:prstGeom prst="rect">
            <a:avLst/>
          </a:prstGeom>
        </p:spPr>
        <p:txBody>
          <a:bodyPr lIns="0" tIns="0" rIns="0" bIns="0" rtlCol="0" anchor="t">
            <a:spAutoFit/>
          </a:bodyPr>
          <a:lstStyle/>
          <a:p>
            <a:pPr algn="just">
              <a:lnSpc>
                <a:spcPts val="2821"/>
              </a:lnSpc>
            </a:pPr>
            <a:r>
              <a:rPr lang="en-US" sz="2970">
                <a:solidFill>
                  <a:srgbClr val="039490"/>
                </a:solidFill>
                <a:latin typeface="Muller"/>
              </a:rPr>
              <a:t>Creating a data frame by looping through the columns by using built-in function the reason of this is for a better visualisation : </a:t>
            </a:r>
          </a:p>
          <a:p>
            <a:pPr algn="just">
              <a:lnSpc>
                <a:spcPts val="2821"/>
              </a:lnSpc>
            </a:pPr>
            <a:endParaRPr lang="en-US" sz="2970">
              <a:solidFill>
                <a:srgbClr val="039490"/>
              </a:solidFill>
              <a:latin typeface="Muller"/>
            </a:endParaRPr>
          </a:p>
          <a:p>
            <a:pPr algn="just">
              <a:lnSpc>
                <a:spcPts val="2821"/>
              </a:lnSpc>
            </a:pPr>
            <a:endParaRPr lang="en-US" sz="2970">
              <a:solidFill>
                <a:srgbClr val="039490"/>
              </a:solidFill>
              <a:latin typeface="Muller"/>
            </a:endParaRPr>
          </a:p>
          <a:p>
            <a:pPr algn="just">
              <a:lnSpc>
                <a:spcPts val="2821"/>
              </a:lnSpc>
            </a:pPr>
            <a:r>
              <a:rPr lang="en-US" sz="2970">
                <a:solidFill>
                  <a:srgbClr val="039490"/>
                </a:solidFill>
                <a:latin typeface="Muller"/>
              </a:rPr>
              <a:t>1</a:t>
            </a:r>
            <a:r>
              <a:rPr lang="en-US" sz="2970">
                <a:solidFill>
                  <a:srgbClr val="039490"/>
                </a:solidFill>
                <a:latin typeface="Muller Bold"/>
              </a:rPr>
              <a:t>. Data type</a:t>
            </a:r>
          </a:p>
          <a:p>
            <a:pPr algn="just">
              <a:lnSpc>
                <a:spcPts val="2821"/>
              </a:lnSpc>
            </a:pPr>
            <a:r>
              <a:rPr lang="en-US" sz="2970">
                <a:solidFill>
                  <a:srgbClr val="039490"/>
                </a:solidFill>
                <a:latin typeface="Muller Bold"/>
              </a:rPr>
              <a:t>    </a:t>
            </a:r>
          </a:p>
          <a:p>
            <a:pPr algn="just">
              <a:lnSpc>
                <a:spcPts val="2821"/>
              </a:lnSpc>
            </a:pPr>
            <a:r>
              <a:rPr lang="en-US" sz="2970">
                <a:solidFill>
                  <a:srgbClr val="039490"/>
                </a:solidFill>
                <a:latin typeface="Muller Bold"/>
              </a:rPr>
              <a:t>2. Nullvalue </a:t>
            </a:r>
          </a:p>
          <a:p>
            <a:pPr algn="just">
              <a:lnSpc>
                <a:spcPts val="2821"/>
              </a:lnSpc>
            </a:pPr>
            <a:endParaRPr lang="en-US" sz="2970">
              <a:solidFill>
                <a:srgbClr val="039490"/>
              </a:solidFill>
              <a:latin typeface="Muller Bold"/>
            </a:endParaRPr>
          </a:p>
          <a:p>
            <a:pPr algn="just">
              <a:lnSpc>
                <a:spcPts val="2821"/>
              </a:lnSpc>
            </a:pPr>
            <a:r>
              <a:rPr lang="en-US" sz="2970">
                <a:solidFill>
                  <a:srgbClr val="039490"/>
                </a:solidFill>
                <a:latin typeface="Muller Bold"/>
              </a:rPr>
              <a:t>3. Nullpct</a:t>
            </a:r>
          </a:p>
          <a:p>
            <a:pPr algn="just">
              <a:lnSpc>
                <a:spcPts val="2821"/>
              </a:lnSpc>
            </a:pPr>
            <a:endParaRPr lang="en-US" sz="2970">
              <a:solidFill>
                <a:srgbClr val="039490"/>
              </a:solidFill>
              <a:latin typeface="Muller Bold"/>
            </a:endParaRPr>
          </a:p>
          <a:p>
            <a:pPr algn="just">
              <a:lnSpc>
                <a:spcPts val="2821"/>
              </a:lnSpc>
            </a:pPr>
            <a:r>
              <a:rPr lang="en-US" sz="2970">
                <a:solidFill>
                  <a:srgbClr val="039490"/>
                </a:solidFill>
                <a:latin typeface="Muller Bold"/>
              </a:rPr>
              <a:t>4. Unique value and unique sample </a:t>
            </a:r>
          </a:p>
          <a:p>
            <a:pPr algn="just">
              <a:lnSpc>
                <a:spcPts val="2547"/>
              </a:lnSpc>
            </a:pPr>
            <a:endParaRPr lang="en-US" sz="2970">
              <a:solidFill>
                <a:srgbClr val="039490"/>
              </a:solidFill>
              <a:latin typeface="Muller Bold"/>
            </a:endParaRPr>
          </a:p>
          <a:p>
            <a:pPr algn="just">
              <a:lnSpc>
                <a:spcPts val="2547"/>
              </a:lnSpc>
            </a:pPr>
            <a:endParaRPr lang="en-US" sz="2970">
              <a:solidFill>
                <a:srgbClr val="039490"/>
              </a:solidFill>
              <a:latin typeface="Muller Bold"/>
            </a:endParaRPr>
          </a:p>
          <a:p>
            <a:pPr algn="just">
              <a:lnSpc>
                <a:spcPts val="2547"/>
              </a:lnSpc>
            </a:pPr>
            <a:r>
              <a:rPr lang="en-US" sz="2682">
                <a:solidFill>
                  <a:srgbClr val="039490"/>
                </a:solidFill>
                <a:latin typeface="Muller"/>
              </a:rPr>
              <a:t>Lastly using </a:t>
            </a:r>
            <a:r>
              <a:rPr lang="en-US" sz="2682">
                <a:solidFill>
                  <a:srgbClr val="039490"/>
                </a:solidFill>
                <a:latin typeface="Muller Bold"/>
              </a:rPr>
              <a:t>missingno</a:t>
            </a:r>
            <a:r>
              <a:rPr lang="en-US" sz="2682">
                <a:solidFill>
                  <a:srgbClr val="039490"/>
                </a:solidFill>
                <a:latin typeface="Muller"/>
              </a:rPr>
              <a:t> function to plot that current columns doesn't have missing value. </a:t>
            </a:r>
          </a:p>
          <a:p>
            <a:pPr algn="just">
              <a:lnSpc>
                <a:spcPts val="2547"/>
              </a:lnSpc>
            </a:pPr>
            <a:endParaRPr lang="en-US" sz="2682">
              <a:solidFill>
                <a:srgbClr val="039490"/>
              </a:solidFill>
              <a:latin typeface="Muller"/>
            </a:endParaRPr>
          </a:p>
        </p:txBody>
      </p:sp>
      <p:sp>
        <p:nvSpPr>
          <p:cNvPr id="5" name="TextBox 5"/>
          <p:cNvSpPr txBox="1"/>
          <p:nvPr/>
        </p:nvSpPr>
        <p:spPr>
          <a:xfrm>
            <a:off x="390721" y="33136"/>
            <a:ext cx="9137087" cy="1815495"/>
          </a:xfrm>
          <a:prstGeom prst="rect">
            <a:avLst/>
          </a:prstGeom>
        </p:spPr>
        <p:txBody>
          <a:bodyPr lIns="0" tIns="0" rIns="0" bIns="0" rtlCol="0" anchor="t">
            <a:spAutoFit/>
          </a:bodyPr>
          <a:lstStyle/>
          <a:p>
            <a:pPr algn="ctr">
              <a:lnSpc>
                <a:spcPts val="6163"/>
              </a:lnSpc>
            </a:pPr>
            <a:r>
              <a:rPr lang="en-US" sz="6487">
                <a:solidFill>
                  <a:srgbClr val="039490"/>
                </a:solidFill>
                <a:latin typeface="Muller Bold"/>
              </a:rPr>
              <a:t>3. Visualisation of data for data preperation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0482" y="336554"/>
            <a:ext cx="5316876" cy="5438928"/>
          </a:xfrm>
          <a:prstGeom prst="rect">
            <a:avLst/>
          </a:prstGeom>
        </p:spPr>
      </p:pic>
      <p:pic>
        <p:nvPicPr>
          <p:cNvPr id="3" name="Picture 3"/>
          <p:cNvPicPr>
            <a:picLocks noChangeAspect="1"/>
          </p:cNvPicPr>
          <p:nvPr/>
        </p:nvPicPr>
        <p:blipFill>
          <a:blip r:embed="rId3"/>
          <a:srcRect/>
          <a:stretch>
            <a:fillRect/>
          </a:stretch>
        </p:blipFill>
        <p:spPr>
          <a:xfrm>
            <a:off x="563716" y="6225676"/>
            <a:ext cx="12862066" cy="3713943"/>
          </a:xfrm>
          <a:prstGeom prst="rect">
            <a:avLst/>
          </a:prstGeom>
        </p:spPr>
      </p:pic>
      <p:sp>
        <p:nvSpPr>
          <p:cNvPr id="4" name="TextBox 4"/>
          <p:cNvSpPr txBox="1"/>
          <p:nvPr/>
        </p:nvSpPr>
        <p:spPr>
          <a:xfrm>
            <a:off x="8445952" y="695325"/>
            <a:ext cx="8239793" cy="4887581"/>
          </a:xfrm>
          <a:prstGeom prst="rect">
            <a:avLst/>
          </a:prstGeom>
        </p:spPr>
        <p:txBody>
          <a:bodyPr lIns="0" tIns="0" rIns="0" bIns="0" rtlCol="0" anchor="t">
            <a:spAutoFit/>
          </a:bodyPr>
          <a:lstStyle/>
          <a:p>
            <a:pPr>
              <a:lnSpc>
                <a:spcPts val="9362"/>
              </a:lnSpc>
              <a:spcBef>
                <a:spcPct val="0"/>
              </a:spcBef>
            </a:pPr>
            <a:r>
              <a:rPr lang="en-US" sz="6687">
                <a:solidFill>
                  <a:srgbClr val="039490"/>
                </a:solidFill>
                <a:latin typeface="Muller Bold"/>
              </a:rPr>
              <a:t>4. Creating a function to convert categorical variables to one hot encoding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63" r="4467"/>
          <a:stretch>
            <a:fillRect/>
          </a:stretch>
        </p:blipFill>
        <p:spPr>
          <a:xfrm>
            <a:off x="587828" y="262518"/>
            <a:ext cx="7025832" cy="7990728"/>
          </a:xfrm>
          <a:prstGeom prst="rect">
            <a:avLst/>
          </a:prstGeom>
        </p:spPr>
      </p:pic>
      <p:pic>
        <p:nvPicPr>
          <p:cNvPr id="3" name="Picture 3"/>
          <p:cNvPicPr>
            <a:picLocks noChangeAspect="1"/>
          </p:cNvPicPr>
          <p:nvPr/>
        </p:nvPicPr>
        <p:blipFill>
          <a:blip r:embed="rId3"/>
          <a:srcRect b="71019"/>
          <a:stretch>
            <a:fillRect/>
          </a:stretch>
        </p:blipFill>
        <p:spPr>
          <a:xfrm>
            <a:off x="477610" y="8510421"/>
            <a:ext cx="9695641" cy="1495758"/>
          </a:xfrm>
          <a:prstGeom prst="rect">
            <a:avLst/>
          </a:prstGeom>
        </p:spPr>
      </p:pic>
      <p:sp>
        <p:nvSpPr>
          <p:cNvPr id="4" name="TextBox 4"/>
          <p:cNvSpPr txBox="1"/>
          <p:nvPr/>
        </p:nvSpPr>
        <p:spPr>
          <a:xfrm>
            <a:off x="9270640" y="1767486"/>
            <a:ext cx="7988660" cy="6952181"/>
          </a:xfrm>
          <a:prstGeom prst="rect">
            <a:avLst/>
          </a:prstGeom>
        </p:spPr>
        <p:txBody>
          <a:bodyPr lIns="0" tIns="0" rIns="0" bIns="0" rtlCol="0" anchor="t">
            <a:spAutoFit/>
          </a:bodyPr>
          <a:lstStyle/>
          <a:p>
            <a:pPr algn="just">
              <a:lnSpc>
                <a:spcPts val="2613"/>
              </a:lnSpc>
            </a:pPr>
            <a:endParaRPr/>
          </a:p>
          <a:p>
            <a:pPr algn="just">
              <a:lnSpc>
                <a:spcPts val="2613"/>
              </a:lnSpc>
            </a:pPr>
            <a:r>
              <a:rPr lang="en-US" sz="2841" spc="-161">
                <a:solidFill>
                  <a:srgbClr val="039490"/>
                </a:solidFill>
                <a:latin typeface="Muller"/>
              </a:rPr>
              <a:t>Plot correlation matrix to help gauging  between columns to drop unnecessary columns also applying simple logic to determine the features </a:t>
            </a:r>
          </a:p>
          <a:p>
            <a:pPr algn="just">
              <a:lnSpc>
                <a:spcPts val="2613"/>
              </a:lnSpc>
            </a:pPr>
            <a:endParaRPr lang="en-US" sz="2841" spc="-161">
              <a:solidFill>
                <a:srgbClr val="039490"/>
              </a:solidFill>
              <a:latin typeface="Muller"/>
            </a:endParaRPr>
          </a:p>
          <a:p>
            <a:pPr algn="just">
              <a:lnSpc>
                <a:spcPts val="2613"/>
              </a:lnSpc>
            </a:pPr>
            <a:r>
              <a:rPr lang="en-US" sz="2841" spc="-161">
                <a:solidFill>
                  <a:srgbClr val="039490"/>
                </a:solidFill>
                <a:latin typeface="Muller"/>
              </a:rPr>
              <a:t>The columns we drop:</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"Unnamed" because it only contains indexes and is not useful to our machine learning.</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Second we will dropped "trans_date_trans_time" since we have unix_time</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The third column customer card number .</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We will dropped "first name" and "last name" dropped.</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Transaction number is it really necessary?  we also think it won't be really needed.</a:t>
            </a:r>
          </a:p>
          <a:p>
            <a:pPr algn="just">
              <a:lnSpc>
                <a:spcPts val="2699"/>
              </a:lnSpc>
            </a:pPr>
            <a:endParaRPr lang="en-US" sz="2841" spc="-161">
              <a:solidFill>
                <a:srgbClr val="039490"/>
              </a:solidFill>
              <a:latin typeface="Muller"/>
            </a:endParaRPr>
          </a:p>
        </p:txBody>
      </p:sp>
      <p:sp>
        <p:nvSpPr>
          <p:cNvPr id="5" name="TextBox 5"/>
          <p:cNvSpPr txBox="1"/>
          <p:nvPr/>
        </p:nvSpPr>
        <p:spPr>
          <a:xfrm>
            <a:off x="9251590" y="14868"/>
            <a:ext cx="8239793" cy="1856941"/>
          </a:xfrm>
          <a:prstGeom prst="rect">
            <a:avLst/>
          </a:prstGeom>
        </p:spPr>
        <p:txBody>
          <a:bodyPr lIns="0" tIns="0" rIns="0" bIns="0" rtlCol="0" anchor="t">
            <a:spAutoFit/>
          </a:bodyPr>
          <a:lstStyle/>
          <a:p>
            <a:pPr>
              <a:lnSpc>
                <a:spcPts val="6842"/>
              </a:lnSpc>
              <a:spcBef>
                <a:spcPct val="0"/>
              </a:spcBef>
            </a:pPr>
            <a:r>
              <a:rPr lang="en-US" sz="4887">
                <a:solidFill>
                  <a:srgbClr val="039490"/>
                </a:solidFill>
                <a:latin typeface="Muller Bold"/>
              </a:rPr>
              <a:t>5. Drop and Determining unnecessary features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9920" y="2720789"/>
            <a:ext cx="15708160" cy="2871852"/>
          </a:xfrm>
          <a:prstGeom prst="rect">
            <a:avLst/>
          </a:prstGeom>
        </p:spPr>
      </p:pic>
      <p:sp>
        <p:nvSpPr>
          <p:cNvPr id="3" name="TextBox 3"/>
          <p:cNvSpPr txBox="1"/>
          <p:nvPr/>
        </p:nvSpPr>
        <p:spPr>
          <a:xfrm>
            <a:off x="1157289" y="546418"/>
            <a:ext cx="15485347" cy="1272729"/>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6. Looking at Data Distribution</a:t>
            </a:r>
          </a:p>
        </p:txBody>
      </p:sp>
      <p:sp>
        <p:nvSpPr>
          <p:cNvPr id="4" name="TextBox 4"/>
          <p:cNvSpPr txBox="1"/>
          <p:nvPr/>
        </p:nvSpPr>
        <p:spPr>
          <a:xfrm>
            <a:off x="1289920" y="6626141"/>
            <a:ext cx="15485347" cy="2108200"/>
          </a:xfrm>
          <a:prstGeom prst="rect">
            <a:avLst/>
          </a:prstGeom>
        </p:spPr>
        <p:txBody>
          <a:bodyPr lIns="0" tIns="0" rIns="0" bIns="0" rtlCol="0" anchor="t">
            <a:spAutoFit/>
          </a:bodyPr>
          <a:lstStyle/>
          <a:p>
            <a:pPr algn="just">
              <a:lnSpc>
                <a:spcPts val="2659"/>
              </a:lnSpc>
            </a:pPr>
            <a:r>
              <a:rPr lang="en-US" sz="2799">
                <a:solidFill>
                  <a:srgbClr val="039490"/>
                </a:solidFill>
                <a:latin typeface="Muller"/>
              </a:rPr>
              <a:t>The figure show that the data is imbalance, meaning there is not equal distribution of </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0: non-fraudulent</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1: fraudulent </a:t>
            </a:r>
          </a:p>
          <a:p>
            <a:pPr algn="just">
              <a:lnSpc>
                <a:spcPts val="2659"/>
              </a:lnSpc>
            </a:pPr>
            <a:endParaRPr lang="en-US" sz="2799">
              <a:solidFill>
                <a:srgbClr val="039490"/>
              </a:solidFill>
              <a:latin typeface="Mull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3233"/>
          <a:stretch>
            <a:fillRect/>
          </a:stretch>
        </p:blipFill>
        <p:spPr>
          <a:xfrm>
            <a:off x="3177953" y="2283807"/>
            <a:ext cx="9918254" cy="3190348"/>
          </a:xfrm>
          <a:prstGeom prst="rect">
            <a:avLst/>
          </a:prstGeom>
        </p:spPr>
      </p:pic>
      <p:pic>
        <p:nvPicPr>
          <p:cNvPr id="3" name="Picture 3"/>
          <p:cNvPicPr>
            <a:picLocks noChangeAspect="1"/>
          </p:cNvPicPr>
          <p:nvPr/>
        </p:nvPicPr>
        <p:blipFill>
          <a:blip r:embed="rId3"/>
          <a:srcRect l="1643" r="5109"/>
          <a:stretch>
            <a:fillRect/>
          </a:stretch>
        </p:blipFill>
        <p:spPr>
          <a:xfrm>
            <a:off x="1212398" y="6207931"/>
            <a:ext cx="14587321" cy="3215823"/>
          </a:xfrm>
          <a:prstGeom prst="rect">
            <a:avLst/>
          </a:prstGeom>
        </p:spPr>
      </p:pic>
      <p:sp>
        <p:nvSpPr>
          <p:cNvPr id="4" name="TextBox 4"/>
          <p:cNvSpPr txBox="1"/>
          <p:nvPr/>
        </p:nvSpPr>
        <p:spPr>
          <a:xfrm>
            <a:off x="776982" y="108857"/>
            <a:ext cx="14020781" cy="3202044"/>
          </a:xfrm>
          <a:prstGeom prst="rect">
            <a:avLst/>
          </a:prstGeom>
        </p:spPr>
        <p:txBody>
          <a:bodyPr lIns="0" tIns="0" rIns="0" bIns="0" rtlCol="0" anchor="t">
            <a:spAutoFit/>
          </a:bodyPr>
          <a:lstStyle/>
          <a:p>
            <a:pPr>
              <a:lnSpc>
                <a:spcPts val="4044"/>
              </a:lnSpc>
            </a:pPr>
            <a:r>
              <a:rPr lang="en-US" sz="4256" spc="89">
                <a:solidFill>
                  <a:srgbClr val="039490"/>
                </a:solidFill>
                <a:latin typeface="Muller Bold"/>
              </a:rPr>
              <a:t>7. Convert the DOB to age, concanating the test and train data so that number of columns remain the same in both the data sets.</a:t>
            </a:r>
          </a:p>
          <a:p>
            <a:pPr>
              <a:lnSpc>
                <a:spcPts val="4044"/>
              </a:lnSpc>
            </a:pPr>
            <a:endParaRPr lang="en-US" sz="4256" spc="89">
              <a:solidFill>
                <a:srgbClr val="039490"/>
              </a:solidFill>
              <a:latin typeface="Muller Bold"/>
            </a:endParaRPr>
          </a:p>
          <a:p>
            <a:pPr>
              <a:lnSpc>
                <a:spcPts val="4044"/>
              </a:lnSpc>
            </a:pPr>
            <a:endParaRPr lang="en-US" sz="4256" spc="89">
              <a:solidFill>
                <a:srgbClr val="039490"/>
              </a:solidFill>
              <a:latin typeface="Muller Bold"/>
            </a:endParaRPr>
          </a:p>
          <a:p>
            <a:pPr algn="ctr">
              <a:lnSpc>
                <a:spcPts val="4044"/>
              </a:lnSpc>
            </a:pPr>
            <a:endParaRPr lang="en-US" sz="4256" spc="89">
              <a:solidFill>
                <a:srgbClr val="039490"/>
              </a:solidFill>
              <a:latin typeface="Muller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21121" y="762987"/>
            <a:ext cx="4144945"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28823" y="5455788"/>
            <a:ext cx="5283852" cy="4114800"/>
          </a:xfrm>
          <a:prstGeom prst="rect">
            <a:avLst/>
          </a:prstGeom>
        </p:spPr>
      </p:pic>
      <p:sp>
        <p:nvSpPr>
          <p:cNvPr id="4" name="TextBox 4"/>
          <p:cNvSpPr txBox="1"/>
          <p:nvPr/>
        </p:nvSpPr>
        <p:spPr>
          <a:xfrm>
            <a:off x="1193519" y="2420337"/>
            <a:ext cx="9441725" cy="3035451"/>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Analysis and Model Fitting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01385" y="2534224"/>
            <a:ext cx="12827826" cy="5218552"/>
          </a:xfrm>
          <a:prstGeom prst="rect">
            <a:avLst/>
          </a:prstGeom>
        </p:spPr>
      </p:pic>
      <p:sp>
        <p:nvSpPr>
          <p:cNvPr id="3" name="TextBox 3"/>
          <p:cNvSpPr txBox="1"/>
          <p:nvPr/>
        </p:nvSpPr>
        <p:spPr>
          <a:xfrm>
            <a:off x="1591167" y="625353"/>
            <a:ext cx="15348852" cy="1365668"/>
          </a:xfrm>
          <a:prstGeom prst="rect">
            <a:avLst/>
          </a:prstGeom>
        </p:spPr>
        <p:txBody>
          <a:bodyPr lIns="0" tIns="0" rIns="0" bIns="0" rtlCol="0" anchor="t">
            <a:spAutoFit/>
          </a:bodyPr>
          <a:lstStyle/>
          <a:p>
            <a:pPr algn="ctr">
              <a:lnSpc>
                <a:spcPts val="5040"/>
              </a:lnSpc>
              <a:spcBef>
                <a:spcPct val="0"/>
              </a:spcBef>
            </a:pPr>
            <a:r>
              <a:rPr lang="en-US" sz="3600">
                <a:solidFill>
                  <a:srgbClr val="039490"/>
                </a:solidFill>
                <a:latin typeface="Muller Bold"/>
              </a:rPr>
              <a:t>Spliting dataset  Into Train and Test using sklearn library from</a:t>
            </a:r>
          </a:p>
          <a:p>
            <a:pPr algn="ctr">
              <a:lnSpc>
                <a:spcPts val="5040"/>
              </a:lnSpc>
              <a:spcBef>
                <a:spcPct val="0"/>
              </a:spcBef>
            </a:pPr>
            <a:r>
              <a:rPr lang="en-US" sz="3600">
                <a:solidFill>
                  <a:srgbClr val="039490"/>
                </a:solidFill>
                <a:latin typeface="Muller Bold"/>
              </a:rPr>
              <a:t> sklearn.model_selection import train_test_split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95656" y="846080"/>
            <a:ext cx="10816178" cy="3600129"/>
          </a:xfrm>
          <a:prstGeom prst="rect">
            <a:avLst/>
          </a:prstGeom>
        </p:spPr>
      </p:pic>
      <p:sp>
        <p:nvSpPr>
          <p:cNvPr id="3" name="TextBox 3"/>
          <p:cNvSpPr txBox="1"/>
          <p:nvPr/>
        </p:nvSpPr>
        <p:spPr>
          <a:xfrm>
            <a:off x="0" y="5090544"/>
            <a:ext cx="17946155" cy="3035451"/>
          </a:xfrm>
          <a:prstGeom prst="rect">
            <a:avLst/>
          </a:prstGeom>
        </p:spPr>
        <p:txBody>
          <a:bodyPr lIns="0" tIns="0" rIns="0" bIns="0" rtlCol="0" anchor="t">
            <a:spAutoFit/>
          </a:bodyPr>
          <a:lstStyle/>
          <a:p>
            <a:pPr algn="ctr">
              <a:lnSpc>
                <a:spcPts val="11182"/>
              </a:lnSpc>
              <a:spcBef>
                <a:spcPct val="0"/>
              </a:spcBef>
            </a:pPr>
            <a:r>
              <a:rPr lang="en-US" sz="7987">
                <a:solidFill>
                  <a:srgbClr val="399D4E"/>
                </a:solidFill>
                <a:latin typeface="Muller Bold"/>
              </a:rPr>
              <a:t>Normalise data to train machine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9859"/>
          <a:stretch>
            <a:fillRect/>
          </a:stretch>
        </p:blipFill>
        <p:spPr>
          <a:xfrm>
            <a:off x="758520" y="1544313"/>
            <a:ext cx="7931015" cy="6199644"/>
          </a:xfrm>
          <a:prstGeom prst="rect">
            <a:avLst/>
          </a:prstGeom>
        </p:spPr>
      </p:pic>
      <p:sp>
        <p:nvSpPr>
          <p:cNvPr id="3" name="TextBox 3"/>
          <p:cNvSpPr txBox="1"/>
          <p:nvPr/>
        </p:nvSpPr>
        <p:spPr>
          <a:xfrm>
            <a:off x="626891" y="-3611"/>
            <a:ext cx="17067225" cy="1032311"/>
          </a:xfrm>
          <a:prstGeom prst="rect">
            <a:avLst/>
          </a:prstGeom>
        </p:spPr>
        <p:txBody>
          <a:bodyPr lIns="0" tIns="0" rIns="0" bIns="0" rtlCol="0" anchor="t">
            <a:spAutoFit/>
          </a:bodyPr>
          <a:lstStyle/>
          <a:p>
            <a:pPr>
              <a:lnSpc>
                <a:spcPts val="7150"/>
              </a:lnSpc>
              <a:spcBef>
                <a:spcPct val="0"/>
              </a:spcBef>
            </a:pPr>
            <a:r>
              <a:rPr lang="en-US" sz="5107">
                <a:solidFill>
                  <a:srgbClr val="000000"/>
                </a:solidFill>
                <a:latin typeface="Muller Bold"/>
              </a:rPr>
              <a:t>Logistics Regression Model using Imbalanced Dataset.</a:t>
            </a:r>
          </a:p>
        </p:txBody>
      </p:sp>
      <p:sp>
        <p:nvSpPr>
          <p:cNvPr id="4" name="TextBox 4"/>
          <p:cNvSpPr txBox="1"/>
          <p:nvPr/>
        </p:nvSpPr>
        <p:spPr>
          <a:xfrm>
            <a:off x="8794388" y="1640244"/>
            <a:ext cx="8899729" cy="4108337"/>
          </a:xfrm>
          <a:prstGeom prst="rect">
            <a:avLst/>
          </a:prstGeom>
        </p:spPr>
        <p:txBody>
          <a:bodyPr lIns="0" tIns="0" rIns="0" bIns="0" rtlCol="0" anchor="t">
            <a:spAutoFit/>
          </a:bodyPr>
          <a:lstStyle/>
          <a:p>
            <a:pPr>
              <a:lnSpc>
                <a:spcPts val="4019"/>
              </a:lnSpc>
            </a:pPr>
            <a:endParaRPr/>
          </a:p>
          <a:p>
            <a:pPr algn="ctr">
              <a:lnSpc>
                <a:spcPts val="4019"/>
              </a:lnSpc>
            </a:pPr>
            <a:r>
              <a:rPr lang="en-US" sz="2870">
                <a:solidFill>
                  <a:srgbClr val="000000"/>
                </a:solidFill>
                <a:latin typeface="Muller"/>
              </a:rPr>
              <a:t>Logistic regression is one of the most popular Machine Learning algorithms, which comes under the Supervised Learning technique. It is used for predicting the categorical dependent variable using a given set of independent variables.</a:t>
            </a:r>
          </a:p>
          <a:p>
            <a:pPr>
              <a:lnSpc>
                <a:spcPts val="4019"/>
              </a:lnSpc>
            </a:pPr>
            <a:endParaRPr lang="en-US" sz="2870">
              <a:solidFill>
                <a:srgbClr val="000000"/>
              </a:solidFill>
              <a:latin typeface="Muller"/>
            </a:endParaRPr>
          </a:p>
          <a:p>
            <a:pPr>
              <a:lnSpc>
                <a:spcPts val="4019"/>
              </a:lnSpc>
            </a:pPr>
            <a:endParaRPr lang="en-US" sz="2870">
              <a:solidFill>
                <a:srgbClr val="000000"/>
              </a:solidFill>
              <a:latin typeface="Muller"/>
            </a:endParaRPr>
          </a:p>
        </p:txBody>
      </p:sp>
      <p:sp>
        <p:nvSpPr>
          <p:cNvPr id="5" name="TextBox 5"/>
          <p:cNvSpPr txBox="1"/>
          <p:nvPr/>
        </p:nvSpPr>
        <p:spPr>
          <a:xfrm>
            <a:off x="593193" y="8031272"/>
            <a:ext cx="16402389" cy="2292131"/>
          </a:xfrm>
          <a:prstGeom prst="rect">
            <a:avLst/>
          </a:prstGeom>
        </p:spPr>
        <p:txBody>
          <a:bodyPr lIns="0" tIns="0" rIns="0" bIns="0" rtlCol="0" anchor="t">
            <a:spAutoFit/>
          </a:bodyPr>
          <a:lstStyle/>
          <a:p>
            <a:pPr>
              <a:lnSpc>
                <a:spcPts val="4381"/>
              </a:lnSpc>
            </a:pPr>
            <a:r>
              <a:rPr lang="en-US" sz="3129">
                <a:solidFill>
                  <a:srgbClr val="000000"/>
                </a:solidFill>
                <a:latin typeface="Muller"/>
              </a:rPr>
              <a:t>Findings: We fit our model, this mode showed that the precision  and accuracy is very high, but the data set is imbalance making</a:t>
            </a:r>
            <a:r>
              <a:rPr lang="en-US" sz="3129">
                <a:solidFill>
                  <a:srgbClr val="000000"/>
                </a:solidFill>
                <a:latin typeface="Muller Bold"/>
              </a:rPr>
              <a:t> this model bias.</a:t>
            </a:r>
          </a:p>
          <a:p>
            <a:pPr>
              <a:lnSpc>
                <a:spcPts val="4381"/>
              </a:lnSpc>
            </a:pPr>
            <a:endParaRPr lang="en-US" sz="3129">
              <a:solidFill>
                <a:srgbClr val="000000"/>
              </a:solidFill>
              <a:latin typeface="Muller Bold"/>
            </a:endParaRPr>
          </a:p>
          <a:p>
            <a:pPr>
              <a:lnSpc>
                <a:spcPts val="4381"/>
              </a:lnSpc>
            </a:pPr>
            <a:endParaRPr lang="en-US" sz="3129">
              <a:solidFill>
                <a:srgbClr val="000000"/>
              </a:solidFill>
              <a:latin typeface="Muller Bold"/>
            </a:endParaRPr>
          </a:p>
        </p:txBody>
      </p:sp>
      <p:sp>
        <p:nvSpPr>
          <p:cNvPr id="6" name="TextBox 6"/>
          <p:cNvSpPr txBox="1"/>
          <p:nvPr/>
        </p:nvSpPr>
        <p:spPr>
          <a:xfrm>
            <a:off x="109155" y="9512733"/>
            <a:ext cx="14666500" cy="659994"/>
          </a:xfrm>
          <a:prstGeom prst="rect">
            <a:avLst/>
          </a:prstGeom>
        </p:spPr>
        <p:txBody>
          <a:bodyPr lIns="0" tIns="0" rIns="0" bIns="0" rtlCol="0" anchor="t">
            <a:spAutoFit/>
          </a:bodyPr>
          <a:lstStyle/>
          <a:p>
            <a:pPr algn="just">
              <a:lnSpc>
                <a:spcPts val="2493"/>
              </a:lnSpc>
              <a:spcBef>
                <a:spcPct val="0"/>
              </a:spcBef>
            </a:pPr>
            <a:r>
              <a:rPr lang="en-US" sz="1781" u="sng">
                <a:solidFill>
                  <a:srgbClr val="000000"/>
                </a:solidFill>
                <a:latin typeface="Muller Bold"/>
              </a:rPr>
              <a:t>https://www.javatpoint.com/logistic-regression-in-machine-learning#:~:text=Logistic%20regression%20is%20one%20of,of%20a%20categorical%20dependent%20variable.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166" b="7166"/>
          <a:stretch>
            <a:fillRect/>
          </a:stretch>
        </p:blipFill>
        <p:spPr>
          <a:xfrm>
            <a:off x="10282646" y="0"/>
            <a:ext cx="8005354" cy="10287000"/>
          </a:xfrm>
          <a:prstGeom prst="rect">
            <a:avLst/>
          </a:prstGeom>
        </p:spPr>
      </p:pic>
      <p:sp>
        <p:nvSpPr>
          <p:cNvPr id="3" name="TextBox 3"/>
          <p:cNvSpPr txBox="1"/>
          <p:nvPr/>
        </p:nvSpPr>
        <p:spPr>
          <a:xfrm>
            <a:off x="464181" y="3516317"/>
            <a:ext cx="9441725" cy="3197215"/>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PROBLEM STATEMENT AND BACKGROUND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95985" y="1595566"/>
            <a:ext cx="6950917" cy="5109997"/>
          </a:xfrm>
          <a:prstGeom prst="rect">
            <a:avLst/>
          </a:prstGeom>
        </p:spPr>
      </p:pic>
      <p:sp>
        <p:nvSpPr>
          <p:cNvPr id="3" name="TextBox 3"/>
          <p:cNvSpPr txBox="1"/>
          <p:nvPr/>
        </p:nvSpPr>
        <p:spPr>
          <a:xfrm>
            <a:off x="679681" y="334097"/>
            <a:ext cx="16163581" cy="694603"/>
          </a:xfrm>
          <a:prstGeom prst="rect">
            <a:avLst/>
          </a:prstGeom>
        </p:spPr>
        <p:txBody>
          <a:bodyPr lIns="0" tIns="0" rIns="0" bIns="0" rtlCol="0" anchor="t">
            <a:spAutoFit/>
          </a:bodyPr>
          <a:lstStyle/>
          <a:p>
            <a:pPr>
              <a:lnSpc>
                <a:spcPts val="4810"/>
              </a:lnSpc>
              <a:spcBef>
                <a:spcPct val="0"/>
              </a:spcBef>
            </a:pPr>
            <a:r>
              <a:rPr lang="en-US" sz="3435">
                <a:solidFill>
                  <a:srgbClr val="000000"/>
                </a:solidFill>
                <a:latin typeface="Muller Bold"/>
              </a:rPr>
              <a:t>Second Machine Model: KNeighboursClassifier using Imbalanced Dataset.</a:t>
            </a:r>
          </a:p>
        </p:txBody>
      </p:sp>
      <p:sp>
        <p:nvSpPr>
          <p:cNvPr id="4" name="TextBox 4"/>
          <p:cNvSpPr txBox="1"/>
          <p:nvPr/>
        </p:nvSpPr>
        <p:spPr>
          <a:xfrm>
            <a:off x="9015412" y="2345541"/>
            <a:ext cx="7298518" cy="2797959"/>
          </a:xfrm>
          <a:prstGeom prst="rect">
            <a:avLst/>
          </a:prstGeom>
        </p:spPr>
        <p:txBody>
          <a:bodyPr lIns="0" tIns="0" rIns="0" bIns="0" rtlCol="0" anchor="t">
            <a:spAutoFit/>
          </a:bodyPr>
          <a:lstStyle/>
          <a:p>
            <a:pPr>
              <a:lnSpc>
                <a:spcPts val="3651"/>
              </a:lnSpc>
            </a:pPr>
            <a:r>
              <a:rPr lang="en-US" sz="2340" spc="304">
                <a:solidFill>
                  <a:srgbClr val="000000"/>
                </a:solidFill>
                <a:latin typeface="Muller"/>
              </a:rPr>
              <a:t>The KNN algorithm assumes that similar things exist in close proximity. In other words, similar things are near to each other.</a:t>
            </a:r>
          </a:p>
          <a:p>
            <a:pPr>
              <a:lnSpc>
                <a:spcPts val="3651"/>
              </a:lnSpc>
            </a:pPr>
            <a:endParaRPr lang="en-US" sz="2340" spc="304">
              <a:solidFill>
                <a:srgbClr val="000000"/>
              </a:solidFill>
              <a:latin typeface="Muller"/>
            </a:endParaRPr>
          </a:p>
          <a:p>
            <a:pPr>
              <a:lnSpc>
                <a:spcPts val="3651"/>
              </a:lnSpc>
            </a:pPr>
            <a:endParaRPr lang="en-US" sz="2340" spc="304">
              <a:solidFill>
                <a:srgbClr val="000000"/>
              </a:solidFill>
              <a:latin typeface="Muller"/>
            </a:endParaRPr>
          </a:p>
        </p:txBody>
      </p:sp>
      <p:sp>
        <p:nvSpPr>
          <p:cNvPr id="5" name="TextBox 5"/>
          <p:cNvSpPr txBox="1"/>
          <p:nvPr/>
        </p:nvSpPr>
        <p:spPr>
          <a:xfrm>
            <a:off x="257177" y="6819863"/>
            <a:ext cx="16402389" cy="2292131"/>
          </a:xfrm>
          <a:prstGeom prst="rect">
            <a:avLst/>
          </a:prstGeom>
        </p:spPr>
        <p:txBody>
          <a:bodyPr lIns="0" tIns="0" rIns="0" bIns="0" rtlCol="0" anchor="t">
            <a:spAutoFit/>
          </a:bodyPr>
          <a:lstStyle/>
          <a:p>
            <a:pPr>
              <a:lnSpc>
                <a:spcPts val="4381"/>
              </a:lnSpc>
            </a:pPr>
            <a:r>
              <a:rPr lang="en-US" sz="3129" dirty="0">
                <a:solidFill>
                  <a:srgbClr val="000000"/>
                </a:solidFill>
                <a:latin typeface="Muller"/>
              </a:rPr>
              <a:t>Findings:  Same like Logistic regression model our </a:t>
            </a:r>
            <a:r>
              <a:rPr lang="en-US" sz="3129" dirty="0" err="1">
                <a:solidFill>
                  <a:srgbClr val="000000"/>
                </a:solidFill>
                <a:latin typeface="Muller"/>
              </a:rPr>
              <a:t>KNeighboursClassifier</a:t>
            </a:r>
            <a:r>
              <a:rPr lang="en-US" sz="3129" dirty="0">
                <a:solidFill>
                  <a:srgbClr val="000000"/>
                </a:solidFill>
                <a:latin typeface="Muller"/>
              </a:rPr>
              <a:t> model precision  and </a:t>
            </a:r>
            <a:r>
              <a:rPr lang="en-US" sz="3129" b="1" dirty="0">
                <a:solidFill>
                  <a:srgbClr val="000000"/>
                </a:solidFill>
                <a:latin typeface="Muller"/>
              </a:rPr>
              <a:t>accuracy is very high</a:t>
            </a:r>
            <a:r>
              <a:rPr lang="en-US" sz="3129" dirty="0">
                <a:solidFill>
                  <a:srgbClr val="000000"/>
                </a:solidFill>
                <a:latin typeface="Muller"/>
              </a:rPr>
              <a:t>, but we can </a:t>
            </a:r>
            <a:r>
              <a:rPr lang="en-US" sz="3129" b="1" dirty="0">
                <a:solidFill>
                  <a:srgbClr val="000000"/>
                </a:solidFill>
                <a:latin typeface="Muller"/>
              </a:rPr>
              <a:t>see it didn't pick up any fraudulent transaction </a:t>
            </a:r>
            <a:r>
              <a:rPr lang="en-US" sz="3129" dirty="0">
                <a:solidFill>
                  <a:srgbClr val="000000"/>
                </a:solidFill>
                <a:latin typeface="Muller"/>
              </a:rPr>
              <a:t>due to the nature of </a:t>
            </a:r>
            <a:r>
              <a:rPr lang="en-US" sz="3129" dirty="0" err="1">
                <a:solidFill>
                  <a:srgbClr val="000000"/>
                </a:solidFill>
                <a:latin typeface="Muller"/>
              </a:rPr>
              <a:t>KNeighbour</a:t>
            </a:r>
            <a:r>
              <a:rPr lang="en-US" sz="3129" dirty="0">
                <a:solidFill>
                  <a:srgbClr val="000000"/>
                </a:solidFill>
                <a:latin typeface="Muller"/>
              </a:rPr>
              <a:t> classifier also due to our imbalance data frame making </a:t>
            </a:r>
            <a:r>
              <a:rPr lang="en-US" sz="3129" b="1" dirty="0">
                <a:solidFill>
                  <a:srgbClr val="000000"/>
                </a:solidFill>
                <a:latin typeface="Muller"/>
              </a:rPr>
              <a:t>this model ineffective to fulfill our target</a:t>
            </a:r>
            <a:r>
              <a:rPr lang="en-US" sz="3129" dirty="0">
                <a:solidFill>
                  <a:srgbClr val="000000"/>
                </a:solidFill>
                <a:latin typeface="Muller"/>
              </a:rPr>
              <a:t>. </a:t>
            </a:r>
          </a:p>
        </p:txBody>
      </p:sp>
      <p:sp>
        <p:nvSpPr>
          <p:cNvPr id="6" name="TextBox 6"/>
          <p:cNvSpPr txBox="1"/>
          <p:nvPr/>
        </p:nvSpPr>
        <p:spPr>
          <a:xfrm>
            <a:off x="257177" y="9228609"/>
            <a:ext cx="17835223" cy="634862"/>
          </a:xfrm>
          <a:prstGeom prst="rect">
            <a:avLst/>
          </a:prstGeom>
        </p:spPr>
        <p:txBody>
          <a:bodyPr lIns="0" tIns="0" rIns="0" bIns="0" rtlCol="0" anchor="t">
            <a:spAutoFit/>
          </a:bodyPr>
          <a:lstStyle/>
          <a:p>
            <a:pPr>
              <a:lnSpc>
                <a:spcPts val="4381"/>
              </a:lnSpc>
            </a:pPr>
            <a:r>
              <a:rPr lang="en-US" sz="3129" u="sng">
                <a:solidFill>
                  <a:srgbClr val="000000"/>
                </a:solidFill>
                <a:latin typeface="Muller"/>
              </a:rPr>
              <a:t>https://scikit-learn.org/stable/modules/generated/sklearn.neighbors.KNeighborsClassifier.html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84156" y="2216202"/>
            <a:ext cx="8629646" cy="5703070"/>
          </a:xfrm>
          <a:prstGeom prst="rect">
            <a:avLst/>
          </a:prstGeom>
        </p:spPr>
      </p:pic>
      <p:sp>
        <p:nvSpPr>
          <p:cNvPr id="3" name="TextBox 3"/>
          <p:cNvSpPr txBox="1"/>
          <p:nvPr/>
        </p:nvSpPr>
        <p:spPr>
          <a:xfrm>
            <a:off x="514354" y="49999"/>
            <a:ext cx="17773646" cy="216620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using Imbalanced Dataset.</a:t>
            </a:r>
          </a:p>
        </p:txBody>
      </p:sp>
      <p:sp>
        <p:nvSpPr>
          <p:cNvPr id="4" name="TextBox 4"/>
          <p:cNvSpPr txBox="1"/>
          <p:nvPr/>
        </p:nvSpPr>
        <p:spPr>
          <a:xfrm>
            <a:off x="182250" y="9396944"/>
            <a:ext cx="19879647" cy="541032"/>
          </a:xfrm>
          <a:prstGeom prst="rect">
            <a:avLst/>
          </a:prstGeom>
        </p:spPr>
        <p:txBody>
          <a:bodyPr lIns="0" tIns="0" rIns="0" bIns="0" rtlCol="0" anchor="t">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p:txBody>
      </p:sp>
      <p:sp>
        <p:nvSpPr>
          <p:cNvPr id="5" name="TextBox 5"/>
          <p:cNvSpPr txBox="1"/>
          <p:nvPr/>
        </p:nvSpPr>
        <p:spPr>
          <a:xfrm>
            <a:off x="365947" y="8071015"/>
            <a:ext cx="16402389" cy="1187285"/>
          </a:xfrm>
          <a:prstGeom prst="rect">
            <a:avLst/>
          </a:prstGeom>
        </p:spPr>
        <p:txBody>
          <a:bodyPr lIns="0" tIns="0" rIns="0" bIns="0" rtlCol="0" anchor="t">
            <a:spAutoFit/>
          </a:bodyPr>
          <a:lstStyle/>
          <a:p>
            <a:pPr>
              <a:lnSpc>
                <a:spcPts val="4381"/>
              </a:lnSpc>
            </a:pPr>
            <a:r>
              <a:rPr lang="en-US" sz="3129">
                <a:solidFill>
                  <a:srgbClr val="000000"/>
                </a:solidFill>
                <a:latin typeface="Muller"/>
              </a:rPr>
              <a:t>Findings:  Same like Logistic regression model and  KNeighboursClassifier model precision  and accuracy is very high, but due to imbalance data set making this a bias model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30766" y="3223072"/>
            <a:ext cx="6919449" cy="2402462"/>
          </a:xfrm>
          <a:prstGeom prst="rect">
            <a:avLst/>
          </a:prstGeom>
        </p:spPr>
      </p:pic>
      <p:pic>
        <p:nvPicPr>
          <p:cNvPr id="3" name="Picture 3"/>
          <p:cNvPicPr>
            <a:picLocks noChangeAspect="1"/>
          </p:cNvPicPr>
          <p:nvPr/>
        </p:nvPicPr>
        <p:blipFill>
          <a:blip r:embed="rId3"/>
          <a:srcRect/>
          <a:stretch>
            <a:fillRect/>
          </a:stretch>
        </p:blipFill>
        <p:spPr>
          <a:xfrm>
            <a:off x="9906689" y="2757741"/>
            <a:ext cx="7242393" cy="2867793"/>
          </a:xfrm>
          <a:prstGeom prst="rect">
            <a:avLst/>
          </a:prstGeom>
        </p:spPr>
      </p:pic>
      <p:sp>
        <p:nvSpPr>
          <p:cNvPr id="4" name="TextBox 4"/>
          <p:cNvSpPr txBox="1"/>
          <p:nvPr/>
        </p:nvSpPr>
        <p:spPr>
          <a:xfrm>
            <a:off x="514354" y="49999"/>
            <a:ext cx="17773646" cy="216620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using Imbalanced Dataset.</a:t>
            </a:r>
          </a:p>
        </p:txBody>
      </p:sp>
      <p:sp>
        <p:nvSpPr>
          <p:cNvPr id="5" name="TextBox 5"/>
          <p:cNvSpPr txBox="1"/>
          <p:nvPr/>
        </p:nvSpPr>
        <p:spPr>
          <a:xfrm>
            <a:off x="349027" y="8827050"/>
            <a:ext cx="19879647" cy="1017282"/>
          </a:xfrm>
          <a:prstGeom prst="rect">
            <a:avLst/>
          </a:prstGeom>
        </p:spPr>
        <p:txBody>
          <a:bodyPr lIns="0" tIns="0" rIns="0" bIns="0" rtlCol="0" anchor="t">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a:p>
            <a:pPr>
              <a:lnSpc>
                <a:spcPts val="3779"/>
              </a:lnSpc>
              <a:spcBef>
                <a:spcPct val="0"/>
              </a:spcBef>
            </a:pPr>
            <a:r>
              <a:rPr lang="en-US" sz="2699" u="sng">
                <a:solidFill>
                  <a:srgbClr val="000000"/>
                </a:solidFill>
                <a:latin typeface="Muller Bold"/>
              </a:rPr>
              <a:t>https://www.kaggle.com/general/264327</a:t>
            </a:r>
          </a:p>
        </p:txBody>
      </p:sp>
      <p:sp>
        <p:nvSpPr>
          <p:cNvPr id="6" name="TextBox 6"/>
          <p:cNvSpPr txBox="1"/>
          <p:nvPr/>
        </p:nvSpPr>
        <p:spPr>
          <a:xfrm>
            <a:off x="674623" y="5969066"/>
            <a:ext cx="16584677" cy="1981684"/>
          </a:xfrm>
          <a:prstGeom prst="rect">
            <a:avLst/>
          </a:prstGeom>
        </p:spPr>
        <p:txBody>
          <a:bodyPr lIns="0" tIns="0" rIns="0" bIns="0" rtlCol="0" anchor="t">
            <a:spAutoFit/>
          </a:bodyPr>
          <a:lstStyle/>
          <a:p>
            <a:pPr algn="just">
              <a:lnSpc>
                <a:spcPts val="2571"/>
              </a:lnSpc>
              <a:spcBef>
                <a:spcPct val="0"/>
              </a:spcBef>
            </a:pPr>
            <a:r>
              <a:rPr lang="en-US" sz="1836">
                <a:solidFill>
                  <a:srgbClr val="000000"/>
                </a:solidFill>
                <a:latin typeface="Muller Bold"/>
              </a:rPr>
              <a:t>LightGBM is a gradient boosting framework that uses tree based learning algorithm. the model grows tree vertically while other tree based learning algorithms grow trees horizontally. It means that LightGBM grows tree leaf-wise while other algorithms grow level-wise. It will choose the leaf with max delta loss to grow. When growing the same leaf, leaf-wise algorithm can reduce more loss than a level-wise algorithm.</a:t>
            </a:r>
          </a:p>
          <a:p>
            <a:pPr algn="just">
              <a:lnSpc>
                <a:spcPts val="2571"/>
              </a:lnSpc>
              <a:spcBef>
                <a:spcPct val="0"/>
              </a:spcBef>
            </a:pPr>
            <a:endParaRPr lang="en-US" sz="1836">
              <a:solidFill>
                <a:srgbClr val="000000"/>
              </a:solidFill>
              <a:latin typeface="Muller Bold"/>
            </a:endParaRPr>
          </a:p>
          <a:p>
            <a:pPr algn="just">
              <a:lnSpc>
                <a:spcPts val="2571"/>
              </a:lnSpc>
              <a:spcBef>
                <a:spcPct val="0"/>
              </a:spcBef>
            </a:pPr>
            <a:r>
              <a:rPr lang="en-US" sz="1836">
                <a:solidFill>
                  <a:srgbClr val="000000"/>
                </a:solidFill>
                <a:latin typeface="Muller Bold"/>
              </a:rPr>
              <a:t>Gradient boosting is a type of machine learning boosting. It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11627" y="1636829"/>
            <a:ext cx="9191040" cy="5661681"/>
          </a:xfrm>
          <a:prstGeom prst="rect">
            <a:avLst/>
          </a:prstGeom>
        </p:spPr>
      </p:pic>
      <p:sp>
        <p:nvSpPr>
          <p:cNvPr id="3" name="TextBox 3"/>
          <p:cNvSpPr txBox="1"/>
          <p:nvPr/>
        </p:nvSpPr>
        <p:spPr>
          <a:xfrm>
            <a:off x="4180592" y="-169979"/>
            <a:ext cx="7328161" cy="1616307"/>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Balance is Key!!</a:t>
            </a:r>
          </a:p>
        </p:txBody>
      </p:sp>
      <p:sp>
        <p:nvSpPr>
          <p:cNvPr id="4" name="TextBox 4"/>
          <p:cNvSpPr txBox="1"/>
          <p:nvPr/>
        </p:nvSpPr>
        <p:spPr>
          <a:xfrm>
            <a:off x="-159568" y="7092832"/>
            <a:ext cx="18607137" cy="3035451"/>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Handling the imbalance data by applying random under-sampling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10518" y="1852486"/>
            <a:ext cx="9521001" cy="5725344"/>
          </a:xfrm>
          <a:prstGeom prst="rect">
            <a:avLst/>
          </a:prstGeom>
        </p:spPr>
      </p:pic>
      <p:sp>
        <p:nvSpPr>
          <p:cNvPr id="3" name="TextBox 3"/>
          <p:cNvSpPr txBox="1"/>
          <p:nvPr/>
        </p:nvSpPr>
        <p:spPr>
          <a:xfrm>
            <a:off x="1045121" y="229378"/>
            <a:ext cx="14252148" cy="1623109"/>
          </a:xfrm>
          <a:prstGeom prst="rect">
            <a:avLst/>
          </a:prstGeom>
        </p:spPr>
        <p:txBody>
          <a:bodyPr lIns="0" tIns="0" rIns="0" bIns="0" rtlCol="0" anchor="t">
            <a:spAutoFit/>
          </a:bodyPr>
          <a:lstStyle/>
          <a:p>
            <a:pPr algn="l">
              <a:lnSpc>
                <a:spcPts val="6039"/>
              </a:lnSpc>
              <a:spcBef>
                <a:spcPct val="0"/>
              </a:spcBef>
            </a:pPr>
            <a:r>
              <a:rPr lang="en-US" sz="4314">
                <a:solidFill>
                  <a:srgbClr val="000000"/>
                </a:solidFill>
                <a:latin typeface="Muller Bold"/>
              </a:rPr>
              <a:t>Fitting the Balance data into Logistics Regression Model.</a:t>
            </a:r>
          </a:p>
        </p:txBody>
      </p:sp>
      <p:sp>
        <p:nvSpPr>
          <p:cNvPr id="4" name="TextBox 4"/>
          <p:cNvSpPr txBox="1"/>
          <p:nvPr/>
        </p:nvSpPr>
        <p:spPr>
          <a:xfrm>
            <a:off x="538084" y="7740548"/>
            <a:ext cx="15266220" cy="3154508"/>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0.42(42%) to 0.64(64%)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a:p>
            <a:pPr>
              <a:lnSpc>
                <a:spcPts val="4077"/>
              </a:lnSpc>
            </a:pPr>
            <a:endParaRPr lang="en-US" sz="2912">
              <a:solidFill>
                <a:srgbClr val="000000"/>
              </a:solidFill>
              <a:latin typeface="Mull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29" r="46378"/>
          <a:stretch>
            <a:fillRect/>
          </a:stretch>
        </p:blipFill>
        <p:spPr>
          <a:xfrm>
            <a:off x="2936454" y="1028700"/>
            <a:ext cx="9807631" cy="6290478"/>
          </a:xfrm>
          <a:prstGeom prst="rect">
            <a:avLst/>
          </a:prstGeom>
        </p:spPr>
      </p:pic>
      <p:sp>
        <p:nvSpPr>
          <p:cNvPr id="3" name="TextBox 3"/>
          <p:cNvSpPr txBox="1"/>
          <p:nvPr/>
        </p:nvSpPr>
        <p:spPr>
          <a:xfrm>
            <a:off x="1564120" y="121814"/>
            <a:ext cx="15159760" cy="694603"/>
          </a:xfrm>
          <a:prstGeom prst="rect">
            <a:avLst/>
          </a:prstGeom>
        </p:spPr>
        <p:txBody>
          <a:bodyPr lIns="0" tIns="0" rIns="0" bIns="0" rtlCol="0" anchor="t">
            <a:spAutoFit/>
          </a:bodyPr>
          <a:lstStyle/>
          <a:p>
            <a:pPr>
              <a:lnSpc>
                <a:spcPts val="4810"/>
              </a:lnSpc>
              <a:spcBef>
                <a:spcPct val="0"/>
              </a:spcBef>
            </a:pPr>
            <a:r>
              <a:rPr lang="en-US" sz="3435">
                <a:solidFill>
                  <a:srgbClr val="000000"/>
                </a:solidFill>
                <a:latin typeface="Muller Bold"/>
              </a:rPr>
              <a:t>Second Machine Model: KNeighboursClassifier Balanced Dataset.</a:t>
            </a:r>
          </a:p>
        </p:txBody>
      </p:sp>
      <p:sp>
        <p:nvSpPr>
          <p:cNvPr id="4" name="TextBox 4"/>
          <p:cNvSpPr txBox="1"/>
          <p:nvPr/>
        </p:nvSpPr>
        <p:spPr>
          <a:xfrm>
            <a:off x="716421" y="7884657"/>
            <a:ext cx="15266220" cy="2639682"/>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0%(0%) to 0.57(57%)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1616"/>
          <a:stretch>
            <a:fillRect/>
          </a:stretch>
        </p:blipFill>
        <p:spPr>
          <a:xfrm>
            <a:off x="1891039" y="1203592"/>
            <a:ext cx="10793066" cy="6375394"/>
          </a:xfrm>
          <a:prstGeom prst="rect">
            <a:avLst/>
          </a:prstGeom>
        </p:spPr>
      </p:pic>
      <p:sp>
        <p:nvSpPr>
          <p:cNvPr id="3" name="TextBox 3"/>
          <p:cNvSpPr txBox="1"/>
          <p:nvPr/>
        </p:nvSpPr>
        <p:spPr>
          <a:xfrm>
            <a:off x="716421" y="-124893"/>
            <a:ext cx="17773646" cy="115359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a:t>
            </a:r>
          </a:p>
        </p:txBody>
      </p:sp>
      <p:sp>
        <p:nvSpPr>
          <p:cNvPr id="4" name="TextBox 4"/>
          <p:cNvSpPr txBox="1"/>
          <p:nvPr/>
        </p:nvSpPr>
        <p:spPr>
          <a:xfrm>
            <a:off x="495985" y="7647318"/>
            <a:ext cx="15266220" cy="2639682"/>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0.43%(43%) to 0.66(66%)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56142" y="564698"/>
            <a:ext cx="17975716" cy="8120007"/>
          </a:xfrm>
          <a:prstGeom prst="rect">
            <a:avLst/>
          </a:prstGeom>
        </p:spPr>
        <p:txBody>
          <a:bodyPr lIns="0" tIns="0" rIns="0" bIns="0" rtlCol="0" anchor="t">
            <a:spAutoFit/>
          </a:bodyPr>
          <a:lstStyle/>
          <a:p>
            <a:pPr algn="just">
              <a:lnSpc>
                <a:spcPts val="3892"/>
              </a:lnSpc>
            </a:pPr>
            <a:r>
              <a:rPr lang="en-US" sz="2780">
                <a:solidFill>
                  <a:srgbClr val="399D4E"/>
                </a:solidFill>
                <a:latin typeface="Muller Bold"/>
              </a:rPr>
              <a:t>Performance measures for Imbalanced Classes metrics explain:</a:t>
            </a:r>
          </a:p>
          <a:p>
            <a:pPr algn="just">
              <a:lnSpc>
                <a:spcPts val="2311"/>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Specificity it is also known as True Negative Rate. It is the ratio of correctly predicted negative classes to the total actual negative classes. The formula for specificity is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recall means "how many of this class you find over the whole number of element of this class"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precision will be "how many are correctly classified among that class"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f1-score is the harmonic mean between precision &amp; recall</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support is the number of occurence of the given class in your dataset </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Iba is a new metric for measuring performance. First of all Dominance is calculated which is the difference of True Positive Rate and True Negative Rate. The formula is Dominance = Recall-Specificity</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Geometric mean is the square root of the product of Recall and Specificity.</a:t>
            </a:r>
          </a:p>
        </p:txBody>
      </p:sp>
      <p:sp>
        <p:nvSpPr>
          <p:cNvPr id="3" name="TextBox 3"/>
          <p:cNvSpPr txBox="1"/>
          <p:nvPr/>
        </p:nvSpPr>
        <p:spPr>
          <a:xfrm>
            <a:off x="437130" y="9277365"/>
            <a:ext cx="13775937" cy="548444"/>
          </a:xfrm>
          <a:prstGeom prst="rect">
            <a:avLst/>
          </a:prstGeom>
        </p:spPr>
        <p:txBody>
          <a:bodyPr lIns="0" tIns="0" rIns="0" bIns="0" rtlCol="0" anchor="t">
            <a:spAutoFit/>
          </a:bodyPr>
          <a:lstStyle/>
          <a:p>
            <a:pPr algn="just">
              <a:lnSpc>
                <a:spcPts val="3892"/>
              </a:lnSpc>
            </a:pPr>
            <a:r>
              <a:rPr lang="en-US" sz="2780" u="sng">
                <a:solidFill>
                  <a:srgbClr val="399D4E"/>
                </a:solidFill>
                <a:latin typeface="Muller Bold"/>
              </a:rPr>
              <a:t>https://dev.to/amananandrai/performance-measures-for-imbalanced-classes-2ojj</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391209" y="2878928"/>
            <a:ext cx="17773646" cy="8872082"/>
          </a:xfrm>
          <a:prstGeom prst="rect">
            <a:avLst/>
          </a:prstGeom>
        </p:spPr>
        <p:txBody>
          <a:bodyPr lIns="0" tIns="0" rIns="0" bIns="0" rtlCol="0" anchor="t">
            <a:spAutoFit/>
          </a:bodyPr>
          <a:lstStyle/>
          <a:p>
            <a:pPr>
              <a:lnSpc>
                <a:spcPts val="5039"/>
              </a:lnSpc>
            </a:pPr>
            <a:r>
              <a:rPr lang="en-US" sz="3599">
                <a:solidFill>
                  <a:srgbClr val="000000"/>
                </a:solidFill>
                <a:latin typeface="Muller"/>
              </a:rPr>
              <a:t>Based On Our Analysis we choose</a:t>
            </a:r>
            <a:r>
              <a:rPr lang="en-US" sz="3599">
                <a:solidFill>
                  <a:srgbClr val="000000"/>
                </a:solidFill>
                <a:latin typeface="Muller Bold"/>
              </a:rPr>
              <a:t> LGBMClassifier</a:t>
            </a:r>
            <a:r>
              <a:rPr lang="en-US" sz="3599">
                <a:solidFill>
                  <a:srgbClr val="000000"/>
                </a:solidFill>
                <a:latin typeface="Muller"/>
              </a:rPr>
              <a:t> with data that has been balanced  as the best model for our Machine Learning.</a:t>
            </a:r>
          </a:p>
          <a:p>
            <a:pPr>
              <a:lnSpc>
                <a:spcPts val="5039"/>
              </a:lnSpc>
            </a:pPr>
            <a:endParaRPr lang="en-US" sz="3599">
              <a:solidFill>
                <a:srgbClr val="000000"/>
              </a:solidFill>
              <a:latin typeface="Muller"/>
            </a:endParaRPr>
          </a:p>
          <a:p>
            <a:pPr>
              <a:lnSpc>
                <a:spcPts val="5039"/>
              </a:lnSpc>
            </a:pPr>
            <a:r>
              <a:rPr lang="en-US" sz="3599">
                <a:solidFill>
                  <a:srgbClr val="000000"/>
                </a:solidFill>
                <a:latin typeface="Muller"/>
              </a:rPr>
              <a:t>Our findings is:</a:t>
            </a:r>
          </a:p>
          <a:p>
            <a:pPr marL="777238" lvl="1" indent="-388619">
              <a:lnSpc>
                <a:spcPts val="5039"/>
              </a:lnSpc>
              <a:buFont typeface="Arial"/>
              <a:buChar char="•"/>
            </a:pPr>
            <a:r>
              <a:rPr lang="en-US" sz="3599">
                <a:solidFill>
                  <a:srgbClr val="000000"/>
                </a:solidFill>
                <a:latin typeface="Muller"/>
              </a:rPr>
              <a:t>LGBMClassifier is ‘light’ because of its high speed. It can handle large data, requires low memory to run and focuses on accuracy of results. </a:t>
            </a:r>
          </a:p>
          <a:p>
            <a:pPr>
              <a:lnSpc>
                <a:spcPts val="5039"/>
              </a:lnSpc>
            </a:pPr>
            <a:endParaRPr lang="en-US" sz="3599">
              <a:solidFill>
                <a:srgbClr val="000000"/>
              </a:solidFill>
              <a:latin typeface="Muller"/>
            </a:endParaRPr>
          </a:p>
          <a:p>
            <a:pPr marL="777238" lvl="1" indent="-388619">
              <a:lnSpc>
                <a:spcPts val="5039"/>
              </a:lnSpc>
              <a:buFont typeface="Arial"/>
              <a:buChar char="•"/>
            </a:pPr>
            <a:r>
              <a:rPr lang="en-US" sz="3599">
                <a:solidFill>
                  <a:srgbClr val="000000"/>
                </a:solidFill>
                <a:latin typeface="Muller"/>
              </a:rPr>
              <a:t> It showed improvement the prediction of 1 which meaning predict fraud from </a:t>
            </a:r>
            <a:r>
              <a:rPr lang="en-US" sz="3599">
                <a:solidFill>
                  <a:srgbClr val="000000"/>
                </a:solidFill>
                <a:latin typeface="Muller Bold"/>
              </a:rPr>
              <a:t>0.43(43%) to 0.66(66%) </a:t>
            </a:r>
            <a:r>
              <a:rPr lang="en-US" sz="3599">
                <a:solidFill>
                  <a:srgbClr val="000000"/>
                </a:solidFill>
                <a:latin typeface="Muller"/>
              </a:rPr>
              <a:t>which is our main goal of developing this Machine Learning. </a:t>
            </a:r>
          </a:p>
          <a:p>
            <a:pPr>
              <a:lnSpc>
                <a:spcPts val="5039"/>
              </a:lnSpc>
            </a:pPr>
            <a:endParaRPr lang="en-US" sz="3599">
              <a:solidFill>
                <a:srgbClr val="000000"/>
              </a:solidFill>
              <a:latin typeface="Muller"/>
            </a:endParaRPr>
          </a:p>
          <a:p>
            <a:pPr>
              <a:lnSpc>
                <a:spcPts val="5039"/>
              </a:lnSpc>
            </a:pPr>
            <a:endParaRPr lang="en-US" sz="3599">
              <a:solidFill>
                <a:srgbClr val="000000"/>
              </a:solidFill>
              <a:latin typeface="Muller"/>
            </a:endParaRPr>
          </a:p>
          <a:p>
            <a:pPr>
              <a:lnSpc>
                <a:spcPts val="5039"/>
              </a:lnSpc>
            </a:pPr>
            <a:r>
              <a:rPr lang="en-US" sz="3599">
                <a:solidFill>
                  <a:srgbClr val="000000"/>
                </a:solidFill>
                <a:latin typeface="Muller"/>
              </a:rPr>
              <a:t> </a:t>
            </a:r>
          </a:p>
          <a:p>
            <a:pPr>
              <a:lnSpc>
                <a:spcPts val="3780"/>
              </a:lnSpc>
              <a:spcBef>
                <a:spcPct val="0"/>
              </a:spcBef>
            </a:pPr>
            <a:endParaRPr lang="en-US" sz="3599">
              <a:solidFill>
                <a:srgbClr val="000000"/>
              </a:solidFill>
              <a:latin typeface="Muller"/>
            </a:endParaRPr>
          </a:p>
        </p:txBody>
      </p:sp>
      <p:pic>
        <p:nvPicPr>
          <p:cNvPr id="3" name="Picture 3"/>
          <p:cNvPicPr>
            <a:picLocks noChangeAspect="1"/>
          </p:cNvPicPr>
          <p:nvPr/>
        </p:nvPicPr>
        <p:blipFill>
          <a:blip r:embed="rId2"/>
          <a:srcRect t="29464" b="41071"/>
          <a:stretch>
            <a:fillRect/>
          </a:stretch>
        </p:blipFill>
        <p:spPr>
          <a:xfrm>
            <a:off x="3101972" y="146957"/>
            <a:ext cx="12352120" cy="2424784"/>
          </a:xfrm>
          <a:prstGeom prst="rect">
            <a:avLst/>
          </a:prstGeom>
        </p:spPr>
      </p:pic>
      <p:sp>
        <p:nvSpPr>
          <p:cNvPr id="4" name="TextBox 4"/>
          <p:cNvSpPr txBox="1"/>
          <p:nvPr/>
        </p:nvSpPr>
        <p:spPr>
          <a:xfrm>
            <a:off x="391209" y="9545077"/>
            <a:ext cx="13221291" cy="1334168"/>
          </a:xfrm>
          <a:prstGeom prst="rect">
            <a:avLst/>
          </a:prstGeom>
        </p:spPr>
        <p:txBody>
          <a:bodyPr lIns="0" tIns="0" rIns="0" bIns="0" rtlCol="0" anchor="t">
            <a:spAutoFit/>
          </a:bodyPr>
          <a:lstStyle/>
          <a:p>
            <a:pPr>
              <a:lnSpc>
                <a:spcPts val="3618"/>
              </a:lnSpc>
            </a:pPr>
            <a:r>
              <a:rPr lang="en-US" sz="2584" u="sng">
                <a:solidFill>
                  <a:srgbClr val="000000"/>
                </a:solidFill>
                <a:latin typeface="Muller"/>
              </a:rPr>
              <a:t>https://www.kaggle.com/code/krithi07/logistic-to-lightgbm-for-beginners/notebook</a:t>
            </a:r>
          </a:p>
          <a:p>
            <a:pPr>
              <a:lnSpc>
                <a:spcPts val="3618"/>
              </a:lnSpc>
            </a:pPr>
            <a:r>
              <a:rPr lang="en-US" sz="2584">
                <a:solidFill>
                  <a:srgbClr val="000000"/>
                </a:solidFill>
                <a:latin typeface="Muller"/>
              </a:rPr>
              <a:t> </a:t>
            </a:r>
          </a:p>
          <a:p>
            <a:pPr>
              <a:lnSpc>
                <a:spcPts val="2714"/>
              </a:lnSpc>
              <a:spcBef>
                <a:spcPct val="0"/>
              </a:spcBef>
            </a:pPr>
            <a:endParaRPr lang="en-US" sz="2584">
              <a:solidFill>
                <a:srgbClr val="000000"/>
              </a:solidFill>
              <a:latin typeface="Mull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028700" y="27895"/>
            <a:ext cx="16015974" cy="12386840"/>
          </a:xfrm>
          <a:prstGeom prst="rect">
            <a:avLst/>
          </a:prstGeom>
        </p:spPr>
        <p:txBody>
          <a:bodyPr lIns="0" tIns="0" rIns="0" bIns="0" rtlCol="0" anchor="t">
            <a:spAutoFit/>
          </a:bodyPr>
          <a:lstStyle/>
          <a:p>
            <a:pPr>
              <a:lnSpc>
                <a:spcPts val="6566"/>
              </a:lnSpc>
              <a:spcBef>
                <a:spcPct val="0"/>
              </a:spcBef>
            </a:pPr>
            <a:r>
              <a:rPr lang="en-US" sz="4690">
                <a:solidFill>
                  <a:srgbClr val="000000"/>
                </a:solidFill>
                <a:latin typeface="Muller Bold"/>
              </a:rPr>
              <a:t>Challenges :</a:t>
            </a:r>
          </a:p>
          <a:p>
            <a:pPr marL="1012667" lvl="1" indent="-506333">
              <a:lnSpc>
                <a:spcPts val="6566"/>
              </a:lnSpc>
              <a:spcBef>
                <a:spcPct val="0"/>
              </a:spcBef>
              <a:buFont typeface="Arial"/>
              <a:buChar char="•"/>
            </a:pPr>
            <a:r>
              <a:rPr lang="en-US" sz="4690">
                <a:solidFill>
                  <a:srgbClr val="000000"/>
                </a:solidFill>
                <a:latin typeface="Muller"/>
              </a:rPr>
              <a:t>Finding data </a:t>
            </a:r>
          </a:p>
          <a:p>
            <a:pPr marL="1012667" lvl="1" indent="-506333">
              <a:lnSpc>
                <a:spcPts val="6566"/>
              </a:lnSpc>
              <a:spcBef>
                <a:spcPct val="0"/>
              </a:spcBef>
              <a:buFont typeface="Arial"/>
              <a:buChar char="•"/>
            </a:pPr>
            <a:r>
              <a:rPr lang="en-US" sz="4690">
                <a:solidFill>
                  <a:srgbClr val="000000"/>
                </a:solidFill>
                <a:latin typeface="Muller"/>
              </a:rPr>
              <a:t>Limited resources </a:t>
            </a:r>
          </a:p>
          <a:p>
            <a:pPr marL="1012667" lvl="1" indent="-506333">
              <a:lnSpc>
                <a:spcPts val="6566"/>
              </a:lnSpc>
              <a:spcBef>
                <a:spcPct val="0"/>
              </a:spcBef>
              <a:buFont typeface="Arial"/>
              <a:buChar char="•"/>
            </a:pPr>
            <a:r>
              <a:rPr lang="en-US" sz="4690">
                <a:solidFill>
                  <a:srgbClr val="000000"/>
                </a:solidFill>
                <a:latin typeface="Muller"/>
              </a:rPr>
              <a:t>Time constraints</a:t>
            </a:r>
          </a:p>
          <a:p>
            <a:pPr marL="1012667" lvl="1" indent="-506333">
              <a:lnSpc>
                <a:spcPts val="6566"/>
              </a:lnSpc>
              <a:spcBef>
                <a:spcPct val="0"/>
              </a:spcBef>
              <a:buFont typeface="Arial"/>
              <a:buChar char="•"/>
            </a:pPr>
            <a:r>
              <a:rPr lang="en-US" sz="4690">
                <a:solidFill>
                  <a:srgbClr val="000000"/>
                </a:solidFill>
                <a:latin typeface="Muller"/>
              </a:rPr>
              <a:t>The model we choose light GBM is prone to overfitting, can easily overfit small data.</a:t>
            </a:r>
          </a:p>
          <a:p>
            <a:pPr>
              <a:lnSpc>
                <a:spcPts val="6566"/>
              </a:lnSpc>
              <a:spcBef>
                <a:spcPct val="0"/>
              </a:spcBef>
            </a:pPr>
            <a:endParaRPr lang="en-US" sz="4690">
              <a:solidFill>
                <a:srgbClr val="000000"/>
              </a:solidFill>
              <a:latin typeface="Muller"/>
            </a:endParaRPr>
          </a:p>
          <a:p>
            <a:pPr>
              <a:lnSpc>
                <a:spcPts val="6566"/>
              </a:lnSpc>
              <a:spcBef>
                <a:spcPct val="0"/>
              </a:spcBef>
            </a:pPr>
            <a:r>
              <a:rPr lang="en-US" sz="4690">
                <a:solidFill>
                  <a:srgbClr val="000000"/>
                </a:solidFill>
                <a:latin typeface="Muller Bold"/>
              </a:rPr>
              <a:t>Recommendation :</a:t>
            </a:r>
          </a:p>
          <a:p>
            <a:pPr marL="1012667" lvl="1" indent="-506333">
              <a:lnSpc>
                <a:spcPts val="6566"/>
              </a:lnSpc>
              <a:spcBef>
                <a:spcPct val="0"/>
              </a:spcBef>
              <a:buFont typeface="Arial"/>
              <a:buChar char="•"/>
            </a:pPr>
            <a:r>
              <a:rPr lang="en-US" sz="4690">
                <a:solidFill>
                  <a:srgbClr val="000000"/>
                </a:solidFill>
                <a:latin typeface="Muller"/>
              </a:rPr>
              <a:t>Test and Train more models.</a:t>
            </a:r>
          </a:p>
          <a:p>
            <a:pPr marL="974366" lvl="1" indent="-487183">
              <a:lnSpc>
                <a:spcPts val="6318"/>
              </a:lnSpc>
              <a:spcBef>
                <a:spcPct val="0"/>
              </a:spcBef>
              <a:buFont typeface="Arial"/>
              <a:buChar char="•"/>
            </a:pPr>
            <a:r>
              <a:rPr lang="en-US" sz="4513">
                <a:solidFill>
                  <a:srgbClr val="000000"/>
                </a:solidFill>
                <a:latin typeface="Muller"/>
              </a:rPr>
              <a:t>Using powerful interface such as AWS Sagemaker to handle larger data source.</a:t>
            </a:r>
          </a:p>
          <a:p>
            <a:pPr>
              <a:lnSpc>
                <a:spcPts val="6318"/>
              </a:lnSpc>
            </a:pPr>
            <a:endParaRPr lang="en-US" sz="4513">
              <a:solidFill>
                <a:srgbClr val="000000"/>
              </a:solidFill>
              <a:latin typeface="Muller"/>
            </a:endParaRPr>
          </a:p>
          <a:p>
            <a:pPr>
              <a:lnSpc>
                <a:spcPts val="9919"/>
              </a:lnSpc>
              <a:spcBef>
                <a:spcPct val="0"/>
              </a:spcBef>
            </a:pPr>
            <a:endParaRPr lang="en-US" sz="4513">
              <a:solidFill>
                <a:srgbClr val="000000"/>
              </a:solidFill>
              <a:latin typeface="Muller"/>
            </a:endParaRPr>
          </a:p>
          <a:p>
            <a:pPr algn="ctr">
              <a:lnSpc>
                <a:spcPts val="9422"/>
              </a:lnSpc>
              <a:spcBef>
                <a:spcPct val="0"/>
              </a:spcBef>
            </a:pPr>
            <a:endParaRPr lang="en-US" sz="4513">
              <a:solidFill>
                <a:srgbClr val="000000"/>
              </a:solidFill>
              <a:latin typeface="Mull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3453498" y="494620"/>
            <a:ext cx="9967055" cy="1439901"/>
          </a:xfrm>
          <a:prstGeom prst="rect">
            <a:avLst/>
          </a:prstGeom>
        </p:spPr>
        <p:txBody>
          <a:bodyPr lIns="0" tIns="0" rIns="0" bIns="0" rtlCol="0" anchor="t">
            <a:spAutoFit/>
          </a:bodyPr>
          <a:lstStyle/>
          <a:p>
            <a:pPr algn="ctr">
              <a:lnSpc>
                <a:spcPts val="4884"/>
              </a:lnSpc>
            </a:pPr>
            <a:r>
              <a:rPr lang="en-US" sz="5141">
                <a:solidFill>
                  <a:srgbClr val="039490"/>
                </a:solidFill>
                <a:latin typeface="Muller Bold"/>
              </a:rPr>
              <a:t>PROBLEM STATEMENT AND BACKGROUND</a:t>
            </a:r>
          </a:p>
        </p:txBody>
      </p:sp>
      <p:sp>
        <p:nvSpPr>
          <p:cNvPr id="3" name="TextBox 3"/>
          <p:cNvSpPr txBox="1"/>
          <p:nvPr/>
        </p:nvSpPr>
        <p:spPr>
          <a:xfrm>
            <a:off x="643101" y="2274699"/>
            <a:ext cx="17020849" cy="5747072"/>
          </a:xfrm>
          <a:prstGeom prst="rect">
            <a:avLst/>
          </a:prstGeom>
        </p:spPr>
        <p:txBody>
          <a:bodyPr lIns="0" tIns="0" rIns="0" bIns="0" rtlCol="0" anchor="t">
            <a:spAutoFit/>
          </a:bodyPr>
          <a:lstStyle/>
          <a:p>
            <a:pPr algn="just">
              <a:lnSpc>
                <a:spcPts val="2370"/>
              </a:lnSpc>
              <a:spcBef>
                <a:spcPct val="0"/>
              </a:spcBef>
            </a:pPr>
            <a:endParaRPr/>
          </a:p>
          <a:p>
            <a:pPr algn="ctr">
              <a:lnSpc>
                <a:spcPts val="4470"/>
              </a:lnSpc>
              <a:spcBef>
                <a:spcPct val="0"/>
              </a:spcBef>
            </a:pPr>
            <a:r>
              <a:rPr lang="en-US" sz="3193">
                <a:solidFill>
                  <a:srgbClr val="000000"/>
                </a:solidFill>
                <a:latin typeface="Muller Bold"/>
              </a:rPr>
              <a:t>Problem Statement :</a:t>
            </a:r>
          </a:p>
          <a:p>
            <a:pPr algn="just">
              <a:lnSpc>
                <a:spcPts val="3630"/>
              </a:lnSpc>
              <a:spcBef>
                <a:spcPct val="0"/>
              </a:spcBef>
            </a:pPr>
            <a:endParaRPr lang="en-US" sz="3193">
              <a:solidFill>
                <a:srgbClr val="000000"/>
              </a:solidFill>
              <a:latin typeface="Muller Bold"/>
            </a:endParaRPr>
          </a:p>
          <a:p>
            <a:pPr algn="just">
              <a:lnSpc>
                <a:spcPts val="3630"/>
              </a:lnSpc>
              <a:spcBef>
                <a:spcPct val="0"/>
              </a:spcBef>
            </a:pPr>
            <a:r>
              <a:rPr lang="en-US" sz="2593">
                <a:solidFill>
                  <a:srgbClr val="000000"/>
                </a:solidFill>
                <a:latin typeface="Muller"/>
              </a:rPr>
              <a:t>"Americans reported 271,823 cases of credit card fraud in 2019. This is an increase of 72.4 percent from 2018, when there were 157,715 cases of credit card fraud reported."</a:t>
            </a:r>
          </a:p>
          <a:p>
            <a:pPr algn="just">
              <a:lnSpc>
                <a:spcPts val="3630"/>
              </a:lnSpc>
              <a:spcBef>
                <a:spcPct val="0"/>
              </a:spcBef>
            </a:pPr>
            <a:endParaRPr lang="en-US" sz="2593">
              <a:solidFill>
                <a:srgbClr val="000000"/>
              </a:solidFill>
              <a:latin typeface="Muller"/>
            </a:endParaRPr>
          </a:p>
          <a:p>
            <a:pPr algn="just">
              <a:lnSpc>
                <a:spcPts val="3630"/>
              </a:lnSpc>
              <a:spcBef>
                <a:spcPct val="0"/>
              </a:spcBef>
            </a:pPr>
            <a:r>
              <a:rPr lang="en-US" sz="2593">
                <a:solidFill>
                  <a:srgbClr val="000000"/>
                </a:solidFill>
                <a:latin typeface="Muller"/>
              </a:rPr>
              <a:t>"Losses from fraud involving cards used for payment worldwide reached $27.85 billion in 2018. They are projected to rise to $35.67 billion in five years and $40.63 billion in 10 years."</a:t>
            </a:r>
          </a:p>
          <a:p>
            <a:pPr algn="just">
              <a:lnSpc>
                <a:spcPts val="3630"/>
              </a:lnSpc>
              <a:spcBef>
                <a:spcPct val="0"/>
              </a:spcBef>
            </a:pPr>
            <a:endParaRPr lang="en-US" sz="2593">
              <a:solidFill>
                <a:srgbClr val="000000"/>
              </a:solidFill>
              <a:latin typeface="Muller"/>
            </a:endParaRPr>
          </a:p>
          <a:p>
            <a:pPr algn="just">
              <a:lnSpc>
                <a:spcPts val="3630"/>
              </a:lnSpc>
              <a:spcBef>
                <a:spcPct val="0"/>
              </a:spcBef>
            </a:pPr>
            <a:r>
              <a:rPr lang="en-US" sz="2593">
                <a:solidFill>
                  <a:srgbClr val="000000"/>
                </a:solidFill>
                <a:latin typeface="Muller"/>
              </a:rPr>
              <a:t>Therefore to avoid this manual filtering process can be lengthy and costly process, it will required time and human resources, when business these day wouldn't have enough resources to do so.</a:t>
            </a:r>
          </a:p>
          <a:p>
            <a:pPr algn="just">
              <a:lnSpc>
                <a:spcPts val="2370"/>
              </a:lnSpc>
              <a:spcBef>
                <a:spcPct val="0"/>
              </a:spcBef>
            </a:pPr>
            <a:endParaRPr lang="en-US" sz="2593">
              <a:solidFill>
                <a:srgbClr val="000000"/>
              </a:solidFill>
              <a:latin typeface="Muller"/>
            </a:endParaRPr>
          </a:p>
          <a:p>
            <a:pPr algn="just">
              <a:lnSpc>
                <a:spcPts val="3490"/>
              </a:lnSpc>
              <a:spcBef>
                <a:spcPct val="0"/>
              </a:spcBef>
            </a:pPr>
            <a:endParaRPr lang="en-US" sz="2593">
              <a:solidFill>
                <a:srgbClr val="000000"/>
              </a:solidFill>
              <a:latin typeface="Mull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58005" y="1028700"/>
            <a:ext cx="3804018" cy="6801780"/>
          </a:xfrm>
          <a:prstGeom prst="rect">
            <a:avLst/>
          </a:prstGeom>
        </p:spPr>
      </p:pic>
      <p:pic>
        <p:nvPicPr>
          <p:cNvPr id="3" name="Picture 3"/>
          <p:cNvPicPr>
            <a:picLocks noChangeAspect="1"/>
          </p:cNvPicPr>
          <p:nvPr/>
        </p:nvPicPr>
        <p:blipFill>
          <a:blip r:embed="rId4"/>
          <a:srcRect/>
          <a:stretch>
            <a:fillRect/>
          </a:stretch>
        </p:blipFill>
        <p:spPr>
          <a:xfrm>
            <a:off x="8124907" y="2777212"/>
            <a:ext cx="7103305" cy="47325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391" y="6476428"/>
            <a:ext cx="1684428" cy="1636001"/>
          </a:xfrm>
          <a:prstGeom prst="rect">
            <a:avLst/>
          </a:prstGeom>
        </p:spPr>
      </p:pic>
      <p:sp>
        <p:nvSpPr>
          <p:cNvPr id="3" name="TextBox 3"/>
          <p:cNvSpPr txBox="1"/>
          <p:nvPr/>
        </p:nvSpPr>
        <p:spPr>
          <a:xfrm>
            <a:off x="2154605" y="208083"/>
            <a:ext cx="14563807" cy="820617"/>
          </a:xfrm>
          <a:prstGeom prst="rect">
            <a:avLst/>
          </a:prstGeom>
        </p:spPr>
        <p:txBody>
          <a:bodyPr lIns="0" tIns="0" rIns="0" bIns="0" rtlCol="0" anchor="t">
            <a:spAutoFit/>
          </a:bodyPr>
          <a:lstStyle/>
          <a:p>
            <a:pPr algn="ctr">
              <a:lnSpc>
                <a:spcPts val="4884"/>
              </a:lnSpc>
            </a:pPr>
            <a:r>
              <a:rPr lang="en-US" sz="5141">
                <a:solidFill>
                  <a:srgbClr val="039490"/>
                </a:solidFill>
                <a:latin typeface="Muller Bold"/>
              </a:rPr>
              <a:t>PROBLEM STATEMENT AND BACKGROUND</a:t>
            </a:r>
          </a:p>
        </p:txBody>
      </p:sp>
      <p:sp>
        <p:nvSpPr>
          <p:cNvPr id="4" name="TextBox 4"/>
          <p:cNvSpPr txBox="1"/>
          <p:nvPr/>
        </p:nvSpPr>
        <p:spPr>
          <a:xfrm>
            <a:off x="1028700" y="1161103"/>
            <a:ext cx="15381986" cy="4556002"/>
          </a:xfrm>
          <a:prstGeom prst="rect">
            <a:avLst/>
          </a:prstGeom>
        </p:spPr>
        <p:txBody>
          <a:bodyPr lIns="0" tIns="0" rIns="0" bIns="0" rtlCol="0" anchor="t">
            <a:spAutoFit/>
          </a:bodyPr>
          <a:lstStyle/>
          <a:p>
            <a:pPr>
              <a:lnSpc>
                <a:spcPts val="5040"/>
              </a:lnSpc>
              <a:spcBef>
                <a:spcPct val="0"/>
              </a:spcBef>
            </a:pPr>
            <a:endParaRPr/>
          </a:p>
          <a:p>
            <a:pPr>
              <a:lnSpc>
                <a:spcPts val="5040"/>
              </a:lnSpc>
              <a:spcBef>
                <a:spcPct val="0"/>
              </a:spcBef>
            </a:pPr>
            <a:r>
              <a:rPr lang="en-US" sz="3600">
                <a:solidFill>
                  <a:srgbClr val="000000"/>
                </a:solidFill>
                <a:latin typeface="Muller"/>
              </a:rPr>
              <a:t>To put into context </a:t>
            </a:r>
          </a:p>
          <a:p>
            <a:pPr>
              <a:lnSpc>
                <a:spcPts val="5040"/>
              </a:lnSpc>
              <a:spcBef>
                <a:spcPct val="0"/>
              </a:spcBef>
            </a:pPr>
            <a:r>
              <a:rPr lang="en-US" sz="3600">
                <a:solidFill>
                  <a:srgbClr val="000000"/>
                </a:solidFill>
                <a:latin typeface="Muller"/>
              </a:rPr>
              <a:t>most  payment for business are made online and the payment are made with</a:t>
            </a:r>
            <a:r>
              <a:rPr lang="en-US" sz="3600">
                <a:solidFill>
                  <a:srgbClr val="000000"/>
                </a:solidFill>
                <a:latin typeface="Muller Bold"/>
              </a:rPr>
              <a:t> credit card</a:t>
            </a:r>
            <a:r>
              <a:rPr lang="en-US" sz="3600">
                <a:solidFill>
                  <a:srgbClr val="000000"/>
                </a:solidFill>
                <a:latin typeface="Muller"/>
              </a:rPr>
              <a:t>. Everyday there are millions of credit card transaction. </a:t>
            </a:r>
          </a:p>
          <a:p>
            <a:pPr>
              <a:lnSpc>
                <a:spcPts val="5040"/>
              </a:lnSpc>
              <a:spcBef>
                <a:spcPct val="0"/>
              </a:spcBef>
            </a:pPr>
            <a:r>
              <a:rPr lang="en-US" sz="3600">
                <a:solidFill>
                  <a:srgbClr val="000000"/>
                </a:solidFill>
                <a:latin typeface="Muller"/>
              </a:rPr>
              <a:t>Businesses is trying to predict which transaction is </a:t>
            </a:r>
            <a:r>
              <a:rPr lang="en-US" sz="3600">
                <a:solidFill>
                  <a:srgbClr val="000000"/>
                </a:solidFill>
                <a:latin typeface="Muller Bold"/>
              </a:rPr>
              <a:t>legitimate and lowering the risk of fraudulent transaction</a:t>
            </a:r>
            <a:r>
              <a:rPr lang="en-US" sz="3600">
                <a:solidFill>
                  <a:srgbClr val="000000"/>
                </a:solidFill>
                <a:latin typeface="Muller"/>
              </a:rPr>
              <a:t>. In this project we decided to develop a supervise machine learning .</a:t>
            </a:r>
          </a:p>
        </p:txBody>
      </p:sp>
      <p:sp>
        <p:nvSpPr>
          <p:cNvPr id="5" name="TextBox 5"/>
          <p:cNvSpPr txBox="1"/>
          <p:nvPr/>
        </p:nvSpPr>
        <p:spPr>
          <a:xfrm>
            <a:off x="3065999" y="6056530"/>
            <a:ext cx="2777674" cy="2380548"/>
          </a:xfrm>
          <a:prstGeom prst="rect">
            <a:avLst/>
          </a:prstGeom>
        </p:spPr>
        <p:txBody>
          <a:bodyPr lIns="0" tIns="0" rIns="0" bIns="0" rtlCol="0" anchor="t">
            <a:spAutoFit/>
          </a:bodyPr>
          <a:lstStyle/>
          <a:p>
            <a:pPr algn="ctr">
              <a:lnSpc>
                <a:spcPts val="2663"/>
              </a:lnSpc>
              <a:spcBef>
                <a:spcPct val="0"/>
              </a:spcBef>
            </a:pPr>
            <a:endParaRPr/>
          </a:p>
          <a:p>
            <a:pPr algn="ctr">
              <a:lnSpc>
                <a:spcPts val="2663"/>
              </a:lnSpc>
              <a:spcBef>
                <a:spcPct val="0"/>
              </a:spcBef>
            </a:pPr>
            <a:r>
              <a:rPr lang="en-US" sz="1902">
                <a:solidFill>
                  <a:srgbClr val="000000"/>
                </a:solidFill>
                <a:latin typeface="Muller Bold"/>
              </a:rPr>
              <a:t>Our Target :</a:t>
            </a:r>
          </a:p>
          <a:p>
            <a:pPr algn="ctr">
              <a:lnSpc>
                <a:spcPts val="2663"/>
              </a:lnSpc>
              <a:spcBef>
                <a:spcPct val="0"/>
              </a:spcBef>
            </a:pPr>
            <a:endParaRPr lang="en-US" sz="1902">
              <a:solidFill>
                <a:srgbClr val="000000"/>
              </a:solidFill>
              <a:latin typeface="Muller Bold"/>
            </a:endParaRPr>
          </a:p>
          <a:p>
            <a:pPr>
              <a:lnSpc>
                <a:spcPts val="2663"/>
              </a:lnSpc>
              <a:spcBef>
                <a:spcPct val="0"/>
              </a:spcBef>
            </a:pPr>
            <a:r>
              <a:rPr lang="en-US" sz="1902">
                <a:solidFill>
                  <a:srgbClr val="000000"/>
                </a:solidFill>
                <a:latin typeface="Muller Bold"/>
              </a:rPr>
              <a:t>0: non-fraudulent</a:t>
            </a:r>
          </a:p>
          <a:p>
            <a:pPr>
              <a:lnSpc>
                <a:spcPts val="2663"/>
              </a:lnSpc>
              <a:spcBef>
                <a:spcPct val="0"/>
              </a:spcBef>
            </a:pPr>
            <a:endParaRPr lang="en-US" sz="1902">
              <a:solidFill>
                <a:srgbClr val="000000"/>
              </a:solidFill>
              <a:latin typeface="Muller Bold"/>
            </a:endParaRPr>
          </a:p>
          <a:p>
            <a:pPr>
              <a:lnSpc>
                <a:spcPts val="2663"/>
              </a:lnSpc>
              <a:spcBef>
                <a:spcPct val="0"/>
              </a:spcBef>
            </a:pPr>
            <a:r>
              <a:rPr lang="en-US" sz="1902">
                <a:solidFill>
                  <a:srgbClr val="000000"/>
                </a:solidFill>
                <a:latin typeface="Muller Bold"/>
              </a:rPr>
              <a:t>1: fraudulent transaction</a:t>
            </a:r>
          </a:p>
          <a:p>
            <a:pPr>
              <a:lnSpc>
                <a:spcPts val="2663"/>
              </a:lnSpc>
              <a:spcBef>
                <a:spcPct val="0"/>
              </a:spcBef>
            </a:pPr>
            <a:endParaRPr lang="en-US" sz="1902">
              <a:solidFill>
                <a:srgbClr val="000000"/>
              </a:solidFill>
              <a:latin typeface="Muller Bold"/>
            </a:endParaRPr>
          </a:p>
        </p:txBody>
      </p:sp>
      <p:sp>
        <p:nvSpPr>
          <p:cNvPr id="6" name="TextBox 6"/>
          <p:cNvSpPr txBox="1"/>
          <p:nvPr/>
        </p:nvSpPr>
        <p:spPr>
          <a:xfrm>
            <a:off x="8719693" y="5718900"/>
            <a:ext cx="7370764" cy="3949014"/>
          </a:xfrm>
          <a:prstGeom prst="rect">
            <a:avLst/>
          </a:prstGeom>
        </p:spPr>
        <p:txBody>
          <a:bodyPr lIns="0" tIns="0" rIns="0" bIns="0" rtlCol="0" anchor="t">
            <a:spAutoFit/>
          </a:bodyPr>
          <a:lstStyle/>
          <a:p>
            <a:pPr algn="ctr">
              <a:lnSpc>
                <a:spcPts val="3863"/>
              </a:lnSpc>
              <a:spcBef>
                <a:spcPct val="0"/>
              </a:spcBef>
            </a:pPr>
            <a:r>
              <a:rPr lang="en-US" sz="2759">
                <a:solidFill>
                  <a:srgbClr val="000000"/>
                </a:solidFill>
                <a:latin typeface="Muller Bold"/>
              </a:rPr>
              <a:t>Goals :</a:t>
            </a:r>
          </a:p>
          <a:p>
            <a:pPr>
              <a:lnSpc>
                <a:spcPts val="3863"/>
              </a:lnSpc>
              <a:spcBef>
                <a:spcPct val="0"/>
              </a:spcBef>
            </a:pPr>
            <a:r>
              <a:rPr lang="en-US" sz="2759">
                <a:solidFill>
                  <a:srgbClr val="000000"/>
                </a:solidFill>
                <a:latin typeface="Muller"/>
              </a:rPr>
              <a:t>To </a:t>
            </a:r>
            <a:r>
              <a:rPr lang="en-US" sz="2759">
                <a:solidFill>
                  <a:srgbClr val="000000"/>
                </a:solidFill>
                <a:latin typeface="Muller Bold"/>
              </a:rPr>
              <a:t>eliminate</a:t>
            </a:r>
            <a:r>
              <a:rPr lang="en-US" sz="2759">
                <a:solidFill>
                  <a:srgbClr val="000000"/>
                </a:solidFill>
                <a:latin typeface="Muller"/>
              </a:rPr>
              <a:t> process of manual filtering process and </a:t>
            </a:r>
            <a:r>
              <a:rPr lang="en-US" sz="2759">
                <a:solidFill>
                  <a:srgbClr val="000000"/>
                </a:solidFill>
                <a:latin typeface="Muller Bold"/>
              </a:rPr>
              <a:t>increase efficiency</a:t>
            </a:r>
            <a:r>
              <a:rPr lang="en-US" sz="2759">
                <a:solidFill>
                  <a:srgbClr val="000000"/>
                </a:solidFill>
                <a:latin typeface="Muller"/>
              </a:rPr>
              <a:t> by developing </a:t>
            </a:r>
            <a:r>
              <a:rPr lang="en-US" sz="2759">
                <a:solidFill>
                  <a:srgbClr val="000000"/>
                </a:solidFill>
                <a:latin typeface="Muller Bold"/>
              </a:rPr>
              <a:t>machine learning to predict the fraudulent transaction </a:t>
            </a:r>
            <a:r>
              <a:rPr lang="en-US" sz="2759">
                <a:solidFill>
                  <a:srgbClr val="000000"/>
                </a:solidFill>
                <a:latin typeface="Muller"/>
              </a:rPr>
              <a:t>with high accuracy. To help businesses to focus on other areas so business can achieve other goals.</a:t>
            </a:r>
          </a:p>
          <a:p>
            <a:pPr>
              <a:lnSpc>
                <a:spcPts val="3863"/>
              </a:lnSpc>
              <a:spcBef>
                <a:spcPct val="0"/>
              </a:spcBef>
            </a:pPr>
            <a:endParaRPr lang="en-US" sz="2759">
              <a:solidFill>
                <a:srgbClr val="000000"/>
              </a:solidFill>
              <a:latin typeface="Mull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7091" y="643264"/>
            <a:ext cx="6590377" cy="3563374"/>
            <a:chOff x="0" y="0"/>
            <a:chExt cx="8787170" cy="4751165"/>
          </a:xfrm>
        </p:grpSpPr>
        <p:sp>
          <p:nvSpPr>
            <p:cNvPr id="3" name="TextBox 3"/>
            <p:cNvSpPr txBox="1"/>
            <p:nvPr/>
          </p:nvSpPr>
          <p:spPr>
            <a:xfrm>
              <a:off x="0" y="0"/>
              <a:ext cx="8787170" cy="3657383"/>
            </a:xfrm>
            <a:prstGeom prst="rect">
              <a:avLst/>
            </a:prstGeom>
          </p:spPr>
          <p:txBody>
            <a:bodyPr lIns="0" tIns="0" rIns="0" bIns="0" rtlCol="0" anchor="t">
              <a:spAutoFit/>
            </a:bodyPr>
            <a:lstStyle/>
            <a:p>
              <a:pPr>
                <a:lnSpc>
                  <a:spcPts val="10800"/>
                </a:lnSpc>
              </a:pPr>
              <a:r>
                <a:rPr lang="en-US" sz="9000">
                  <a:solidFill>
                    <a:srgbClr val="2A2A2A"/>
                  </a:solidFill>
                  <a:latin typeface="Open Sans Bold"/>
                </a:rPr>
                <a:t>What to Know</a:t>
              </a:r>
            </a:p>
          </p:txBody>
        </p:sp>
        <p:sp>
          <p:nvSpPr>
            <p:cNvPr id="4" name="TextBox 4"/>
            <p:cNvSpPr txBox="1"/>
            <p:nvPr/>
          </p:nvSpPr>
          <p:spPr>
            <a:xfrm>
              <a:off x="0" y="4141602"/>
              <a:ext cx="8787170" cy="609564"/>
            </a:xfrm>
            <a:prstGeom prst="rect">
              <a:avLst/>
            </a:prstGeom>
          </p:spPr>
          <p:txBody>
            <a:bodyPr lIns="0" tIns="0" rIns="0" bIns="0" rtlCol="0" anchor="t">
              <a:spAutoFit/>
            </a:bodyPr>
            <a:lstStyle/>
            <a:p>
              <a:pPr>
                <a:lnSpc>
                  <a:spcPts val="3600"/>
                </a:lnSpc>
              </a:pPr>
              <a:endParaRPr/>
            </a:p>
          </p:txBody>
        </p:sp>
      </p:grpSp>
      <p:graphicFrame>
        <p:nvGraphicFramePr>
          <p:cNvPr id="5" name="Table 5"/>
          <p:cNvGraphicFramePr>
            <a:graphicFrameLocks noGrp="1"/>
          </p:cNvGraphicFramePr>
          <p:nvPr/>
        </p:nvGraphicFramePr>
        <p:xfrm>
          <a:off x="8750071" y="1432833"/>
          <a:ext cx="7296830" cy="6646213"/>
        </p:xfrm>
        <a:graphic>
          <a:graphicData uri="http://schemas.openxmlformats.org/drawingml/2006/table">
            <a:tbl>
              <a:tblPr/>
              <a:tblGrid>
                <a:gridCol w="7296830">
                  <a:extLst>
                    <a:ext uri="{9D8B030D-6E8A-4147-A177-3AD203B41FA5}">
                      <a16:colId xmlns:a16="http://schemas.microsoft.com/office/drawing/2014/main" val="20000"/>
                    </a:ext>
                  </a:extLst>
                </a:gridCol>
              </a:tblGrid>
              <a:tr h="1396422">
                <a:tc>
                  <a:txBody>
                    <a:bodyPr/>
                    <a:lstStyle/>
                    <a:p>
                      <a:pPr algn="l">
                        <a:defRPr/>
                      </a:pPr>
                      <a:r>
                        <a:rPr lang="en-US" sz="2499">
                          <a:solidFill>
                            <a:srgbClr val="000000"/>
                          </a:solidFill>
                          <a:latin typeface="Open Sans"/>
                        </a:rPr>
                        <a:t>Data Source and Data Cleaning</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0"/>
                  </a:ext>
                </a:extLst>
              </a:tr>
              <a:tr h="1391120">
                <a:tc>
                  <a:txBody>
                    <a:bodyPr/>
                    <a:lstStyle/>
                    <a:p>
                      <a:pPr algn="l">
                        <a:defRPr/>
                      </a:pPr>
                      <a:r>
                        <a:rPr lang="en-US" sz="2499">
                          <a:solidFill>
                            <a:srgbClr val="000000"/>
                          </a:solidFill>
                          <a:latin typeface="Open Sans"/>
                        </a:rPr>
                        <a:t>Analysis and Model Fitting</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1"/>
                  </a:ext>
                </a:extLst>
              </a:tr>
              <a:tr h="1335613">
                <a:tc>
                  <a:txBody>
                    <a:bodyPr/>
                    <a:lstStyle/>
                    <a:p>
                      <a:pPr algn="l">
                        <a:defRPr/>
                      </a:pPr>
                      <a:r>
                        <a:rPr lang="en-US" sz="2499">
                          <a:solidFill>
                            <a:srgbClr val="000000"/>
                          </a:solidFill>
                          <a:latin typeface="Open Sans"/>
                        </a:rPr>
                        <a:t>Conclusion</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2"/>
                  </a:ext>
                </a:extLst>
              </a:tr>
              <a:tr h="1446626">
                <a:tc>
                  <a:txBody>
                    <a:bodyPr/>
                    <a:lstStyle/>
                    <a:p>
                      <a:pPr algn="l">
                        <a:defRPr/>
                      </a:pPr>
                      <a:r>
                        <a:rPr lang="en-US" sz="2499">
                          <a:solidFill>
                            <a:srgbClr val="000000"/>
                          </a:solidFill>
                          <a:latin typeface="Open Sans"/>
                        </a:rPr>
                        <a:t>Challenges and Recommendations </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3"/>
                  </a:ext>
                </a:extLst>
              </a:tr>
              <a:tr h="1076432">
                <a:tc>
                  <a:txBody>
                    <a:bodyPr/>
                    <a:lstStyle/>
                    <a:p>
                      <a:endParaRPr lang="en-US"/>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31666" y="1148850"/>
            <a:ext cx="4230168"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25889" y="5143500"/>
            <a:ext cx="5006947" cy="4114800"/>
          </a:xfrm>
          <a:prstGeom prst="rect">
            <a:avLst/>
          </a:prstGeom>
        </p:spPr>
      </p:pic>
      <p:sp>
        <p:nvSpPr>
          <p:cNvPr id="4" name="TextBox 4"/>
          <p:cNvSpPr txBox="1"/>
          <p:nvPr/>
        </p:nvSpPr>
        <p:spPr>
          <a:xfrm>
            <a:off x="863375" y="971550"/>
            <a:ext cx="9441725" cy="1992340"/>
          </a:xfrm>
          <a:prstGeom prst="rect">
            <a:avLst/>
          </a:prstGeom>
        </p:spPr>
        <p:txBody>
          <a:bodyPr lIns="0" tIns="0" rIns="0" bIns="0" rtlCol="0" anchor="t">
            <a:spAutoFit/>
          </a:bodyPr>
          <a:lstStyle/>
          <a:p>
            <a:pPr>
              <a:lnSpc>
                <a:spcPts val="7588"/>
              </a:lnSpc>
            </a:pPr>
            <a:r>
              <a:rPr lang="en-US" sz="7987">
                <a:solidFill>
                  <a:srgbClr val="039490"/>
                </a:solidFill>
                <a:latin typeface="Muller Bold"/>
              </a:rPr>
              <a:t>Data Source and Coding Reference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60803" y="2039764"/>
            <a:ext cx="12974552" cy="58457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7906" y="8153353"/>
            <a:ext cx="481589" cy="824992"/>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8998" y="9514079"/>
            <a:ext cx="671751" cy="658316"/>
          </a:xfrm>
          <a:prstGeom prst="rect">
            <a:avLst/>
          </a:prstGeom>
        </p:spPr>
      </p:pic>
      <p:sp>
        <p:nvSpPr>
          <p:cNvPr id="5" name="TextBox 5"/>
          <p:cNvSpPr txBox="1"/>
          <p:nvPr/>
        </p:nvSpPr>
        <p:spPr>
          <a:xfrm>
            <a:off x="1157289" y="546418"/>
            <a:ext cx="15485347" cy="1272910"/>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Data Source</a:t>
            </a:r>
          </a:p>
        </p:txBody>
      </p:sp>
      <p:sp>
        <p:nvSpPr>
          <p:cNvPr id="6" name="TextBox 6"/>
          <p:cNvSpPr txBox="1"/>
          <p:nvPr/>
        </p:nvSpPr>
        <p:spPr>
          <a:xfrm>
            <a:off x="1278998" y="8359687"/>
            <a:ext cx="15485347" cy="618658"/>
          </a:xfrm>
          <a:prstGeom prst="rect">
            <a:avLst/>
          </a:prstGeom>
        </p:spPr>
        <p:txBody>
          <a:bodyPr lIns="0" tIns="0" rIns="0" bIns="0" rtlCol="0" anchor="t">
            <a:spAutoFit/>
          </a:bodyPr>
          <a:lstStyle/>
          <a:p>
            <a:pPr algn="ctr">
              <a:lnSpc>
                <a:spcPts val="3693"/>
              </a:lnSpc>
            </a:pPr>
            <a:r>
              <a:rPr lang="en-US" sz="3887" u="sng" dirty="0">
                <a:solidFill>
                  <a:srgbClr val="039490"/>
                </a:solidFill>
                <a:latin typeface="Muller Bold"/>
              </a:rPr>
              <a:t> https://www.kaggle.com/datasets/kartik2112/fraud-detection ↩</a:t>
            </a:r>
          </a:p>
        </p:txBody>
      </p:sp>
      <p:sp>
        <p:nvSpPr>
          <p:cNvPr id="7" name="TextBox 7"/>
          <p:cNvSpPr txBox="1"/>
          <p:nvPr/>
        </p:nvSpPr>
        <p:spPr>
          <a:xfrm>
            <a:off x="1028700" y="9087094"/>
            <a:ext cx="15485347" cy="1085302"/>
          </a:xfrm>
          <a:prstGeom prst="rect">
            <a:avLst/>
          </a:prstGeom>
        </p:spPr>
        <p:txBody>
          <a:bodyPr lIns="0" tIns="0" rIns="0" bIns="0" rtlCol="0" anchor="t">
            <a:spAutoFit/>
          </a:bodyPr>
          <a:lstStyle/>
          <a:p>
            <a:pPr algn="ctr">
              <a:lnSpc>
                <a:spcPts val="3693"/>
              </a:lnSpc>
            </a:pPr>
            <a:r>
              <a:rPr lang="en-US" sz="3887" u="sng" dirty="0">
                <a:solidFill>
                  <a:srgbClr val="039490"/>
                </a:solidFill>
                <a:latin typeface="Muller Bold"/>
              </a:rPr>
              <a:t>https://github.com/sharmasapna/credit-card-fraud-detection/blob/main/credit-card-fraud-detection.ipynb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19348" y="5327197"/>
            <a:ext cx="5006947"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27345" y="5631043"/>
            <a:ext cx="302250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8166" y="649632"/>
            <a:ext cx="3888486" cy="4114800"/>
          </a:xfrm>
          <a:prstGeom prst="rect">
            <a:avLst/>
          </a:prstGeom>
        </p:spPr>
      </p:pic>
      <p:sp>
        <p:nvSpPr>
          <p:cNvPr id="5" name="TextBox 5"/>
          <p:cNvSpPr txBox="1"/>
          <p:nvPr/>
        </p:nvSpPr>
        <p:spPr>
          <a:xfrm>
            <a:off x="-871281" y="3056886"/>
            <a:ext cx="15485347" cy="1707546"/>
          </a:xfrm>
          <a:prstGeom prst="rect">
            <a:avLst/>
          </a:prstGeom>
        </p:spPr>
        <p:txBody>
          <a:bodyPr lIns="0" tIns="0" rIns="0" bIns="0" rtlCol="0" anchor="t">
            <a:spAutoFit/>
          </a:bodyPr>
          <a:lstStyle/>
          <a:p>
            <a:pPr algn="ctr">
              <a:lnSpc>
                <a:spcPts val="5783"/>
              </a:lnSpc>
            </a:pPr>
            <a:r>
              <a:rPr lang="en-US" sz="6087">
                <a:solidFill>
                  <a:srgbClr val="039490"/>
                </a:solidFill>
                <a:latin typeface="Muller Bold"/>
              </a:rPr>
              <a:t>Data Cleaning Process and Data Preperation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548" r="54686" b="30970"/>
          <a:stretch>
            <a:fillRect/>
          </a:stretch>
        </p:blipFill>
        <p:spPr>
          <a:xfrm>
            <a:off x="2026840" y="1341535"/>
            <a:ext cx="8459222" cy="1128348"/>
          </a:xfrm>
          <a:prstGeom prst="rect">
            <a:avLst/>
          </a:prstGeom>
        </p:spPr>
      </p:pic>
      <p:pic>
        <p:nvPicPr>
          <p:cNvPr id="3" name="Picture 3"/>
          <p:cNvPicPr>
            <a:picLocks noChangeAspect="1"/>
          </p:cNvPicPr>
          <p:nvPr/>
        </p:nvPicPr>
        <p:blipFill>
          <a:blip r:embed="rId3"/>
          <a:srcRect l="2175" t="1227" r="47232" b="8208"/>
          <a:stretch>
            <a:fillRect/>
          </a:stretch>
        </p:blipFill>
        <p:spPr>
          <a:xfrm>
            <a:off x="2036365" y="2667655"/>
            <a:ext cx="8714485" cy="7159402"/>
          </a:xfrm>
          <a:prstGeom prst="rect">
            <a:avLst/>
          </a:prstGeom>
        </p:spPr>
      </p:pic>
      <p:sp>
        <p:nvSpPr>
          <p:cNvPr id="4" name="TextBox 4"/>
          <p:cNvSpPr txBox="1"/>
          <p:nvPr/>
        </p:nvSpPr>
        <p:spPr>
          <a:xfrm>
            <a:off x="753157" y="68806"/>
            <a:ext cx="15485347" cy="1272729"/>
          </a:xfrm>
          <a:prstGeom prst="rect">
            <a:avLst/>
          </a:prstGeom>
        </p:spPr>
        <p:txBody>
          <a:bodyPr lIns="0" tIns="0" rIns="0" bIns="0" rtlCol="0" anchor="t">
            <a:spAutoFit/>
          </a:bodyPr>
          <a:lstStyle/>
          <a:p>
            <a:pPr marL="1724534" lvl="1" indent="-862267" algn="ctr">
              <a:lnSpc>
                <a:spcPts val="7588"/>
              </a:lnSpc>
              <a:buFont typeface="Arial"/>
              <a:buChar char="•"/>
            </a:pPr>
            <a:r>
              <a:rPr lang="en-US" sz="7987">
                <a:solidFill>
                  <a:srgbClr val="039490"/>
                </a:solidFill>
                <a:latin typeface="Muller Bold"/>
              </a:rPr>
              <a:t>Import and Installing Library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1526</Words>
  <Application>Microsoft Office PowerPoint</Application>
  <PresentationFormat>Custom</PresentationFormat>
  <Paragraphs>154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Muller Bold</vt:lpstr>
      <vt:lpstr>Arial</vt:lpstr>
      <vt:lpstr>Muller</vt:lpstr>
      <vt:lpstr>Open Sans Bold</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Project 2</dc:title>
  <cp:lastModifiedBy>joanne Mannuella</cp:lastModifiedBy>
  <cp:revision>2</cp:revision>
  <dcterms:created xsi:type="dcterms:W3CDTF">2006-08-16T00:00:00Z</dcterms:created>
  <dcterms:modified xsi:type="dcterms:W3CDTF">2022-07-13T11:01:50Z</dcterms:modified>
  <dc:identifier>DAFFs7a2axE</dc:identifier>
</cp:coreProperties>
</file>